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 id="2147483710" r:id="rId6"/>
  </p:sldMasterIdLst>
  <p:notesMasterIdLst>
    <p:notesMasterId r:id="rId21"/>
  </p:notesMasterIdLst>
  <p:handoutMasterIdLst>
    <p:handoutMasterId r:id="rId22"/>
  </p:handoutMasterIdLst>
  <p:sldIdLst>
    <p:sldId id="256"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5E6"/>
    <a:srgbClr val="FFFF99"/>
    <a:srgbClr val="FFCC66"/>
    <a:srgbClr val="75AE2B"/>
    <a:srgbClr val="FF0000"/>
    <a:srgbClr val="FFBE00"/>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19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CD45D-94CF-4B96-9985-4B780AFF38D1}" type="datetimeFigureOut">
              <a:rPr lang="en-GB" smtClean="0"/>
              <a:t>16/02/2017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56A4F5-EC7F-494B-87E6-8E4A423A2315}" type="slidenum">
              <a:rPr lang="en-GB" smtClean="0"/>
              <a:t>‹#›</a:t>
            </a:fld>
            <a:endParaRPr lang="en-GB"/>
          </a:p>
        </p:txBody>
      </p:sp>
    </p:spTree>
    <p:extLst>
      <p:ext uri="{BB962C8B-B14F-4D97-AF65-F5344CB8AC3E}">
        <p14:creationId xmlns:p14="http://schemas.microsoft.com/office/powerpoint/2010/main" val="187732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AAC6F-8FF1-4FD1-A791-118A16136A40}" type="datetimeFigureOut">
              <a:rPr lang="en-GB" smtClean="0"/>
              <a:t>16/02/2017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79520-136C-49CF-9E3B-8AEBEBBA14AE}" type="slidenum">
              <a:rPr lang="en-GB" smtClean="0"/>
              <a:t>‹#›</a:t>
            </a:fld>
            <a:endParaRPr lang="en-GB"/>
          </a:p>
        </p:txBody>
      </p:sp>
    </p:spTree>
    <p:extLst>
      <p:ext uri="{BB962C8B-B14F-4D97-AF65-F5344CB8AC3E}">
        <p14:creationId xmlns:p14="http://schemas.microsoft.com/office/powerpoint/2010/main" val="44960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AF2ECBC8-BE95-48B5-8B1F-A516DD2382E3}" type="slidenum">
              <a:rPr lang="en-GB">
                <a:solidFill>
                  <a:prstClr val="black"/>
                </a:solidFill>
              </a:rPr>
              <a:pPr/>
              <a:t>5</a:t>
            </a:fld>
            <a:endParaRPr lang="en-GB">
              <a:solidFill>
                <a:prstClr val="black"/>
              </a:solidFill>
            </a:endParaRPr>
          </a:p>
        </p:txBody>
      </p:sp>
      <p:sp>
        <p:nvSpPr>
          <p:cNvPr id="441346" name="Rectangle 2"/>
          <p:cNvSpPr>
            <a:spLocks noGrp="1" noRot="1" noChangeAspect="1"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441347" name="Rectangle 3"/>
          <p:cNvSpPr>
            <a:spLocks noGrp="1" noChangeArrowheads="1"/>
          </p:cNvSpPr>
          <p:nvPr>
            <p:ph type="body" idx="1"/>
          </p:nvPr>
        </p:nvSpPr>
        <p:spPr bwMode="auto">
          <a:xfrm>
            <a:off x="906141" y="4714876"/>
            <a:ext cx="4985393" cy="446722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173003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09A66000-5CD1-4066-8CF8-691542D7E36D}" type="slidenum">
              <a:rPr lang="en-GB">
                <a:solidFill>
                  <a:prstClr val="black"/>
                </a:solidFill>
              </a:rPr>
              <a:pPr/>
              <a:t>14</a:t>
            </a:fld>
            <a:endParaRPr lang="en-GB">
              <a:solidFill>
                <a:prstClr val="black"/>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GB" b="1"/>
              <a:t>Photo credit (top right): </a:t>
            </a:r>
            <a:r>
              <a:rPr lang="en-GB"/>
              <a:t> Gaston Thauvin</a:t>
            </a:r>
          </a:p>
          <a:p>
            <a:r>
              <a:rPr lang="en-GB" b="1"/>
              <a:t>Photo credit (bottom left) :</a:t>
            </a:r>
            <a:r>
              <a:rPr lang="en-GB"/>
              <a:t> Jeff Osborn</a:t>
            </a:r>
          </a:p>
          <a:p>
            <a:endParaRPr lang="en-GB"/>
          </a:p>
        </p:txBody>
      </p:sp>
    </p:spTree>
    <p:extLst>
      <p:ext uri="{BB962C8B-B14F-4D97-AF65-F5344CB8AC3E}">
        <p14:creationId xmlns:p14="http://schemas.microsoft.com/office/powerpoint/2010/main" val="163078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9C217EBE-6DC3-4D89-8622-3C84B7219EF4}" type="slidenum">
              <a:rPr lang="en-GB">
                <a:solidFill>
                  <a:prstClr val="black"/>
                </a:solidFill>
              </a:rPr>
              <a:pPr/>
              <a:t>6</a:t>
            </a:fld>
            <a:endParaRPr lang="en-GB">
              <a:solidFill>
                <a:prstClr val="black"/>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GB" b="1"/>
              <a:t>Teacher notes</a:t>
            </a:r>
          </a:p>
          <a:p>
            <a:r>
              <a:rPr lang="en-GB"/>
              <a:t>This activity, summarising the three types of radiation, could be used to introduce the topic of radiation, as a plenary exercise or as a revision exercise.</a:t>
            </a:r>
          </a:p>
        </p:txBody>
      </p:sp>
    </p:spTree>
    <p:extLst>
      <p:ext uri="{BB962C8B-B14F-4D97-AF65-F5344CB8AC3E}">
        <p14:creationId xmlns:p14="http://schemas.microsoft.com/office/powerpoint/2010/main" val="28676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BCCDB48F-C4DF-4ED6-B106-330598D18390}" type="slidenum">
              <a:rPr lang="en-GB">
                <a:solidFill>
                  <a:prstClr val="black"/>
                </a:solidFill>
              </a:rPr>
              <a:pPr/>
              <a:t>7</a:t>
            </a:fld>
            <a:endParaRPr lang="en-GB">
              <a:solidFill>
                <a:prstClr val="black"/>
              </a:solidFill>
            </a:endParaRPr>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GB"/>
          </a:p>
          <a:p>
            <a:endParaRPr lang="en-GB"/>
          </a:p>
        </p:txBody>
      </p:sp>
    </p:spTree>
    <p:extLst>
      <p:ext uri="{BB962C8B-B14F-4D97-AF65-F5344CB8AC3E}">
        <p14:creationId xmlns:p14="http://schemas.microsoft.com/office/powerpoint/2010/main" val="4930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A49BBAF7-DBA3-45DD-A9D7-4706E91A2A98}" type="slidenum">
              <a:rPr lang="en-GB">
                <a:solidFill>
                  <a:prstClr val="black"/>
                </a:solidFill>
              </a:rPr>
              <a:pPr/>
              <a:t>8</a:t>
            </a:fld>
            <a:endParaRPr lang="en-GB">
              <a:solidFill>
                <a:prstClr val="black"/>
              </a:solidFill>
            </a:endParaRPr>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GB"/>
          </a:p>
          <a:p>
            <a:endParaRPr lang="en-GB"/>
          </a:p>
        </p:txBody>
      </p:sp>
    </p:spTree>
    <p:extLst>
      <p:ext uri="{BB962C8B-B14F-4D97-AF65-F5344CB8AC3E}">
        <p14:creationId xmlns:p14="http://schemas.microsoft.com/office/powerpoint/2010/main" val="386670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9C902CB8-FBA9-4456-A927-733D00AE2AB4}" type="slidenum">
              <a:rPr lang="en-GB">
                <a:solidFill>
                  <a:prstClr val="black"/>
                </a:solidFill>
              </a:rPr>
              <a:pPr/>
              <a:t>9</a:t>
            </a:fld>
            <a:endParaRPr lang="en-GB">
              <a:solidFill>
                <a:prstClr val="black"/>
              </a:solidFill>
            </a:endParaRPr>
          </a:p>
        </p:txBody>
      </p:sp>
      <p:sp>
        <p:nvSpPr>
          <p:cNvPr id="373762" name="Rectangle 1026"/>
          <p:cNvSpPr>
            <a:spLocks noGrp="1" noRot="1" noChangeAspect="1" noChangeArrowheads="1" noTextEdit="1"/>
          </p:cNvSpPr>
          <p:nvPr>
            <p:ph type="sldImg"/>
          </p:nvPr>
        </p:nvSpPr>
        <p:spPr>
          <a:ln/>
        </p:spPr>
      </p:sp>
      <p:sp>
        <p:nvSpPr>
          <p:cNvPr id="373763" name="Rectangle 1027"/>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5515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AC1F8883-4BBF-490F-BD87-56E43B0AFC9B}" type="slidenum">
              <a:rPr lang="en-GB">
                <a:solidFill>
                  <a:prstClr val="black"/>
                </a:solidFill>
              </a:rPr>
              <a:pPr/>
              <a:t>10</a:t>
            </a:fld>
            <a:endParaRPr lang="en-GB">
              <a:solidFill>
                <a:prstClr val="black"/>
              </a:solidFill>
            </a:endParaRPr>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GB" b="1"/>
              <a:t>Teacher notes</a:t>
            </a:r>
          </a:p>
          <a:p>
            <a:r>
              <a:rPr lang="en-GB"/>
              <a:t>How a smoke alarm works:</a:t>
            </a:r>
          </a:p>
          <a:p>
            <a:r>
              <a:rPr lang="en-GB"/>
              <a:t>The ionization chamber made of two metal plates a small distance apart. One of the plates carries a positive charge, the other a negative charge. Between the two plates, air molecules are ionized by the alpha particles from the radioactive material. The result is positively charged oxygen and nitrogen ions in the air. The free electrons are negatively charged.</a:t>
            </a:r>
          </a:p>
          <a:p>
            <a:r>
              <a:rPr lang="en-GB"/>
              <a:t>The positive ions flow toward the negative plate, as the negative electrons flow toward the positive plate. The movement of the electrons registers as a small but steady flow of current. When smoke enters the ionization chamber, the current is disrupted as the smoke particles attach to the charged ions and restore them to a neutral electrical state. This reduces the flow of electricity between the two plates in the ionization chamber. When the electric current drops below a certain threshold, the alarm is triggered. </a:t>
            </a:r>
          </a:p>
        </p:txBody>
      </p:sp>
    </p:spTree>
    <p:extLst>
      <p:ext uri="{BB962C8B-B14F-4D97-AF65-F5344CB8AC3E}">
        <p14:creationId xmlns:p14="http://schemas.microsoft.com/office/powerpoint/2010/main" val="176502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986153FE-56F6-4D8F-BD27-E0CE60791595}" type="slidenum">
              <a:rPr lang="en-GB">
                <a:solidFill>
                  <a:prstClr val="black"/>
                </a:solidFill>
              </a:rPr>
              <a:pPr/>
              <a:t>11</a:t>
            </a:fld>
            <a:endParaRPr lang="en-GB">
              <a:solidFill>
                <a:prstClr val="black"/>
              </a:solidFill>
            </a:endParaRP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GB" b="1"/>
              <a:t>Teacher notes</a:t>
            </a:r>
          </a:p>
          <a:p>
            <a:r>
              <a:rPr lang="en-GB"/>
              <a:t>This five-stage animation sequence shows how beta radiation is used commercially to help control paper thickness in a paper mill.</a:t>
            </a:r>
          </a:p>
        </p:txBody>
      </p:sp>
    </p:spTree>
    <p:extLst>
      <p:ext uri="{BB962C8B-B14F-4D97-AF65-F5344CB8AC3E}">
        <p14:creationId xmlns:p14="http://schemas.microsoft.com/office/powerpoint/2010/main" val="12107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F55E3B4F-2DD7-4B4D-AC38-AE6B3FCF91C7}" type="slidenum">
              <a:rPr lang="en-GB">
                <a:solidFill>
                  <a:prstClr val="black"/>
                </a:solidFill>
              </a:rPr>
              <a:pPr/>
              <a:t>12</a:t>
            </a:fld>
            <a:endParaRPr lang="en-GB">
              <a:solidFill>
                <a:prstClr val="black"/>
              </a:solidFill>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GB" b="1"/>
              <a:t>Teacher notes</a:t>
            </a:r>
          </a:p>
          <a:p>
            <a:r>
              <a:rPr lang="en-GB"/>
              <a:t>This four-stage animation sequence shows how beta radiation can also be used to detect the location of cracks in a leaking pipe without having to dig up the whole pipe.</a:t>
            </a:r>
          </a:p>
        </p:txBody>
      </p:sp>
    </p:spTree>
    <p:extLst>
      <p:ext uri="{BB962C8B-B14F-4D97-AF65-F5344CB8AC3E}">
        <p14:creationId xmlns:p14="http://schemas.microsoft.com/office/powerpoint/2010/main" val="426195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Boardworks GCSE Science: Physics </a:t>
            </a:r>
          </a:p>
          <a:p>
            <a:r>
              <a:rPr lang="en-GB">
                <a:solidFill>
                  <a:prstClr val="black"/>
                </a:solidFill>
              </a:rPr>
              <a:t>Radioactivity</a:t>
            </a:r>
          </a:p>
        </p:txBody>
      </p:sp>
      <p:sp>
        <p:nvSpPr>
          <p:cNvPr id="6" name="Rectangle 7"/>
          <p:cNvSpPr>
            <a:spLocks noGrp="1" noChangeArrowheads="1"/>
          </p:cNvSpPr>
          <p:nvPr>
            <p:ph type="sldNum" sz="quarter" idx="5"/>
          </p:nvPr>
        </p:nvSpPr>
        <p:spPr>
          <a:ln/>
        </p:spPr>
        <p:txBody>
          <a:bodyPr/>
          <a:lstStyle/>
          <a:p>
            <a:fld id="{C8774598-8998-4AFA-8A74-FF27D83F4149}" type="slidenum">
              <a:rPr lang="en-GB">
                <a:solidFill>
                  <a:prstClr val="black"/>
                </a:solidFill>
              </a:rPr>
              <a:pPr/>
              <a:t>13</a:t>
            </a:fld>
            <a:endParaRPr lang="en-GB">
              <a:solidFill>
                <a:prstClr val="black"/>
              </a:solidFill>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b="1"/>
              <a:t>Photo credit: </a:t>
            </a:r>
            <a:r>
              <a:rPr lang="en-US"/>
              <a:t>© </a:t>
            </a:r>
            <a:r>
              <a:rPr lang="en-GB"/>
              <a:t>PAUL RAPSON / SCIENCE PHOTO LIBRARY </a:t>
            </a:r>
          </a:p>
          <a:p>
            <a:endParaRPr lang="en-GB" b="1"/>
          </a:p>
          <a:p>
            <a:r>
              <a:rPr lang="en-GB" b="1"/>
              <a:t>Teacher notes</a:t>
            </a:r>
          </a:p>
          <a:p>
            <a:r>
              <a:rPr lang="en-GB"/>
              <a:t>Image shows radiographic testing</a:t>
            </a:r>
            <a:r>
              <a:rPr lang="en-GB" b="1"/>
              <a:t> </a:t>
            </a:r>
            <a:r>
              <a:rPr lang="en-GB"/>
              <a:t>of a pipe. The technician is using an X-ray machine to check the pipe for flaws, such as poor welding. The machine (green) sends X-rays through the pipe to radiographic film beneath it (black, taped to the bottom of the pipe). The X-rays are absorbed depending on the thickness and density of the metal, revealing areas that are too thin to be considered safe.</a:t>
            </a:r>
            <a:br>
              <a:rPr lang="en-GB"/>
            </a:br>
            <a:r>
              <a:rPr lang="en-GB"/>
              <a:t>As gamma rays are like x-rays, the technique would be exactly the same if the technician was using a gamma source instead of x-rays.</a:t>
            </a:r>
          </a:p>
        </p:txBody>
      </p:sp>
    </p:spTree>
    <p:extLst>
      <p:ext uri="{BB962C8B-B14F-4D97-AF65-F5344CB8AC3E}">
        <p14:creationId xmlns:p14="http://schemas.microsoft.com/office/powerpoint/2010/main" val="7496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E03704-3A63-4EA3-B26C-6A96A41A04E9}"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1454857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E03704-3A63-4EA3-B26C-6A96A41A04E9}"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35061307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2060"/>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64E03704-3A63-4EA3-B26C-6A96A41A04E9}"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1360836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5" descr="GCSEAdd_Biology_Photosynthesis_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spcBef>
                <a:spcPct val="50000"/>
              </a:spcBef>
              <a:spcAft>
                <a:spcPct val="0"/>
              </a:spcAft>
              <a:defRPr/>
            </a:pPr>
            <a:fld id="{FFA48C17-BDC0-4975-9F79-44E48DA6AF22}" type="slidenum">
              <a:rPr lang="en-GB" altLang="en-US" sz="1000" smtClean="0">
                <a:solidFill>
                  <a:srgbClr val="5B0091"/>
                </a:solidFill>
                <a:cs typeface="Arial" panose="020B0604020202020204" pitchFamily="34" charset="0"/>
              </a:rPr>
              <a:pPr algn="ctr" fontAlgn="base">
                <a:spcBef>
                  <a:spcPct val="50000"/>
                </a:spcBef>
                <a:spcAft>
                  <a:spcPct val="0"/>
                </a:spcAft>
                <a:defRPr/>
              </a:pPr>
              <a:t>‹#›</a:t>
            </a:fld>
            <a:r>
              <a:rPr lang="en-GB" altLang="en-US" sz="1000" smtClean="0">
                <a:solidFill>
                  <a:srgbClr val="5B0091"/>
                </a:solidFill>
                <a:cs typeface="Arial" panose="020B0604020202020204" pitchFamily="34" charset="0"/>
              </a:rPr>
              <a:t> of 35</a:t>
            </a:r>
          </a:p>
        </p:txBody>
      </p:sp>
      <p:sp>
        <p:nvSpPr>
          <p:cNvPr id="5" name="Text Box 10"/>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0" fontAlgn="base" hangingPunct="0">
              <a:spcBef>
                <a:spcPct val="0"/>
              </a:spcBef>
              <a:spcAft>
                <a:spcPct val="0"/>
              </a:spcAft>
              <a:defRPr/>
            </a:pPr>
            <a:r>
              <a:rPr lang="en-GB" altLang="en-US" sz="1000" smtClean="0">
                <a:solidFill>
                  <a:srgbClr val="5B0091"/>
                </a:solidFill>
                <a:cs typeface="Arial" charset="0"/>
              </a:rPr>
              <a:t>© Boardworks Ltd 2011</a:t>
            </a:r>
          </a:p>
        </p:txBody>
      </p:sp>
    </p:spTree>
    <p:extLst>
      <p:ext uri="{BB962C8B-B14F-4D97-AF65-F5344CB8AC3E}">
        <p14:creationId xmlns:p14="http://schemas.microsoft.com/office/powerpoint/2010/main" val="135418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632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180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902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489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3100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43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87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64E03704-3A63-4EA3-B26C-6A96A41A04E9}"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40485854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358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341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1745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6523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slide_periodic_table_picsv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76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GB" sz="1000">
                <a:solidFill>
                  <a:srgbClr val="5B0091"/>
                </a:solidFill>
                <a:cs typeface="Arial" charset="0"/>
              </a:rPr>
              <a:t>© Boardworks Ltd 2007</a:t>
            </a:r>
          </a:p>
        </p:txBody>
      </p:sp>
      <p:sp>
        <p:nvSpPr>
          <p:cNvPr id="4" name="Text Box 4"/>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defRPr/>
            </a:pPr>
            <a:fld id="{663441A7-7E45-408C-8515-3E19C1383217}" type="slidenum">
              <a:rPr lang="en-GB" sz="1000">
                <a:solidFill>
                  <a:srgbClr val="5B0091"/>
                </a:solidFill>
                <a:cs typeface="Arial" charset="0"/>
              </a:rPr>
              <a:pPr algn="ctr" fontAlgn="base">
                <a:spcBef>
                  <a:spcPct val="50000"/>
                </a:spcBef>
                <a:spcAft>
                  <a:spcPct val="0"/>
                </a:spcAft>
                <a:defRPr/>
              </a:pPr>
              <a:t>‹#›</a:t>
            </a:fld>
            <a:r>
              <a:rPr lang="en-GB" sz="1000">
                <a:solidFill>
                  <a:srgbClr val="5B0091"/>
                </a:solidFill>
                <a:cs typeface="Arial" charset="0"/>
              </a:rPr>
              <a:t> of 44</a:t>
            </a:r>
          </a:p>
        </p:txBody>
      </p:sp>
      <p:pic>
        <p:nvPicPr>
          <p:cNvPr id="5" name="Picture 5"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64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3827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7200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209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0769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0742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3704-3A63-4EA3-B26C-6A96A41A04E9}"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36459272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733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6052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3150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9085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07876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5113" cy="549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53773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slide_periodic_table_picsv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76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GB" sz="1000">
                <a:solidFill>
                  <a:srgbClr val="5B0091"/>
                </a:solidFill>
                <a:cs typeface="Arial" charset="0"/>
              </a:rPr>
              <a:t>© Boardworks Ltd 2007</a:t>
            </a:r>
          </a:p>
        </p:txBody>
      </p:sp>
      <p:sp>
        <p:nvSpPr>
          <p:cNvPr id="4" name="Text Box 4"/>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defRPr/>
            </a:pPr>
            <a:fld id="{0111105E-11C8-4B6B-ADF1-5C887A9B681D}" type="slidenum">
              <a:rPr lang="en-GB" sz="1000">
                <a:solidFill>
                  <a:srgbClr val="5B0091"/>
                </a:solidFill>
                <a:cs typeface="Arial" charset="0"/>
              </a:rPr>
              <a:pPr algn="ctr" fontAlgn="base">
                <a:spcBef>
                  <a:spcPct val="50000"/>
                </a:spcBef>
                <a:spcAft>
                  <a:spcPct val="0"/>
                </a:spcAft>
                <a:defRPr/>
              </a:pPr>
              <a:t>‹#›</a:t>
            </a:fld>
            <a:r>
              <a:rPr lang="en-GB" sz="1000">
                <a:solidFill>
                  <a:srgbClr val="5B0091"/>
                </a:solidFill>
                <a:cs typeface="Arial" charset="0"/>
              </a:rPr>
              <a:t> of 44</a:t>
            </a:r>
          </a:p>
        </p:txBody>
      </p:sp>
      <p:pic>
        <p:nvPicPr>
          <p:cNvPr id="5" name="Picture 5"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150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638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97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9546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64E03704-3A63-4EA3-B26C-6A96A41A04E9}" type="datetimeFigureOut">
              <a:rPr lang="en-GB" smtClean="0"/>
              <a:t>16/02/2017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1600842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6704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12466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516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67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081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9776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4322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8" descr="PC16_title_slide_phy1"/>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3" name="Text Box 3"/>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defRPr/>
            </a:pPr>
            <a:fld id="{729C726C-FD7A-465A-A309-A17E05AE45F5}" type="slidenum">
              <a:rPr lang="en-GB" sz="1000">
                <a:solidFill>
                  <a:srgbClr val="5B0091"/>
                </a:solidFill>
              </a:rPr>
              <a:pPr algn="ctr" fontAlgn="base">
                <a:spcBef>
                  <a:spcPct val="50000"/>
                </a:spcBef>
                <a:spcAft>
                  <a:spcPct val="0"/>
                </a:spcAft>
                <a:defRPr/>
              </a:pPr>
              <a:t>‹#›</a:t>
            </a:fld>
            <a:r>
              <a:rPr lang="en-GB" sz="1000">
                <a:solidFill>
                  <a:srgbClr val="5B0091"/>
                </a:solidFill>
              </a:rPr>
              <a:t> of 34</a:t>
            </a:r>
          </a:p>
        </p:txBody>
      </p:sp>
      <p:sp>
        <p:nvSpPr>
          <p:cNvPr id="4" name="Text Box 4"/>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GB" sz="1000">
                <a:solidFill>
                  <a:srgbClr val="5B0091"/>
                </a:solidFill>
              </a:rPr>
              <a:t>© Boardworks Ltd 2006</a:t>
            </a:r>
          </a:p>
        </p:txBody>
      </p:sp>
      <p:pic>
        <p:nvPicPr>
          <p:cNvPr id="5" name="Picture 5"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a:ln w="9525">
            <a:noFill/>
            <a:miter lim="800000"/>
            <a:headEnd/>
            <a:tailEnd/>
          </a:ln>
        </p:spPr>
      </p:pic>
    </p:spTree>
    <p:extLst>
      <p:ext uri="{BB962C8B-B14F-4D97-AF65-F5344CB8AC3E}">
        <p14:creationId xmlns:p14="http://schemas.microsoft.com/office/powerpoint/2010/main" val="65256263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888876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86914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64E03704-3A63-4EA3-B26C-6A96A41A04E9}" type="datetimeFigureOut">
              <a:rPr lang="en-GB" smtClean="0"/>
              <a:t>16/02/2017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169069792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79147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571984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508298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5202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600290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89289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48675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203460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9848" name="Picture 8" descr="PC16_title_slide_ph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419843" name="Text Box 3"/>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F35DE17C-6853-4FBD-AA5F-17B1BCD3FB98}" type="slidenum">
              <a:rPr lang="en-GB" sz="1000">
                <a:solidFill>
                  <a:srgbClr val="5B0091"/>
                </a:solidFill>
              </a:rPr>
              <a:pPr algn="ctr" fontAlgn="base">
                <a:spcBef>
                  <a:spcPct val="50000"/>
                </a:spcBef>
                <a:spcAft>
                  <a:spcPct val="0"/>
                </a:spcAft>
              </a:pPr>
              <a:t>‹#›</a:t>
            </a:fld>
            <a:r>
              <a:rPr lang="en-GB" sz="1000">
                <a:solidFill>
                  <a:srgbClr val="5B0091"/>
                </a:solidFill>
              </a:rPr>
              <a:t> of 34</a:t>
            </a:r>
          </a:p>
        </p:txBody>
      </p:sp>
      <p:sp>
        <p:nvSpPr>
          <p:cNvPr id="419844" name="Text Box 4"/>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000">
                <a:solidFill>
                  <a:srgbClr val="5B0091"/>
                </a:solidFill>
              </a:rPr>
              <a:t>© Boardworks Ltd 2006</a:t>
            </a:r>
          </a:p>
        </p:txBody>
      </p:sp>
      <p:pic>
        <p:nvPicPr>
          <p:cNvPr id="419845" name="Picture 5"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16693"/>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92070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64E03704-3A63-4EA3-B26C-6A96A41A04E9}" type="datetimeFigureOut">
              <a:rPr lang="en-GB" smtClean="0"/>
              <a:t>16/02/2017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79979692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80630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139278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51915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848072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7119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429606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22209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846985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18822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3704-3A63-4EA3-B26C-6A96A41A04E9}" type="datetimeFigureOut">
              <a:rPr lang="en-GB" smtClean="0"/>
              <a:t>16/02/2017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2119037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3704-3A63-4EA3-B26C-6A96A41A04E9}" type="datetimeFigureOut">
              <a:rPr lang="en-GB" smtClean="0"/>
              <a:t>16/02/2017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32449775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3704-3A63-4EA3-B26C-6A96A41A04E9}" type="datetimeFigureOut">
              <a:rPr lang="en-GB" smtClean="0"/>
              <a:t>16/02/2017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DD7F-519B-4859-8AFE-BB64C17C5B3F}" type="slidenum">
              <a:rPr lang="en-GB" smtClean="0"/>
              <a:t>‹#›</a:t>
            </a:fld>
            <a:endParaRPr lang="en-GB"/>
          </a:p>
        </p:txBody>
      </p:sp>
    </p:spTree>
    <p:extLst>
      <p:ext uri="{BB962C8B-B14F-4D97-AF65-F5344CB8AC3E}">
        <p14:creationId xmlns:p14="http://schemas.microsoft.com/office/powerpoint/2010/main" val="38819515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3704-3A63-4EA3-B26C-6A96A41A04E9}" type="datetimeFigureOut">
              <a:rPr lang="en-GB" smtClean="0"/>
              <a:t>16/02/2017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0DD7F-519B-4859-8AFE-BB64C17C5B3F}" type="slidenum">
              <a:rPr lang="en-GB" smtClean="0"/>
              <a:t>‹#›</a:t>
            </a:fld>
            <a:endParaRPr lang="en-GB"/>
          </a:p>
        </p:txBody>
      </p:sp>
    </p:spTree>
    <p:extLst>
      <p:ext uri="{BB962C8B-B14F-4D97-AF65-F5344CB8AC3E}">
        <p14:creationId xmlns:p14="http://schemas.microsoft.com/office/powerpoint/2010/main" val="247612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slid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defRPr/>
            </a:pPr>
            <a:endParaRPr lang="en-GB" altLang="en-US" sz="2800" b="1" smtClean="0">
              <a:solidFill>
                <a:srgbClr val="5B0091"/>
              </a:solidFill>
              <a:cs typeface="Arial" panose="020B0604020202020204" pitchFamily="34"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69678" name="Text Box 14"/>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spcBef>
                <a:spcPct val="50000"/>
              </a:spcBef>
              <a:spcAft>
                <a:spcPct val="0"/>
              </a:spcAft>
              <a:defRPr/>
            </a:pPr>
            <a:fld id="{4AEA0567-B087-4E15-A377-AE03DB2ACA95}" type="slidenum">
              <a:rPr lang="en-GB" altLang="en-US" sz="1000" smtClean="0">
                <a:solidFill>
                  <a:srgbClr val="5B0091"/>
                </a:solidFill>
                <a:cs typeface="Arial" panose="020B0604020202020204" pitchFamily="34" charset="0"/>
              </a:rPr>
              <a:pPr algn="ctr" fontAlgn="base">
                <a:spcBef>
                  <a:spcPct val="50000"/>
                </a:spcBef>
                <a:spcAft>
                  <a:spcPct val="0"/>
                </a:spcAft>
                <a:defRPr/>
              </a:pPr>
              <a:t>‹#›</a:t>
            </a:fld>
            <a:r>
              <a:rPr lang="en-GB" altLang="en-US" sz="1000" smtClean="0">
                <a:solidFill>
                  <a:srgbClr val="5B0091"/>
                </a:solidFill>
                <a:cs typeface="Arial" panose="020B0604020202020204" pitchFamily="34" charset="0"/>
              </a:rPr>
              <a:t> of 35</a:t>
            </a:r>
          </a:p>
        </p:txBody>
      </p:sp>
      <p:sp>
        <p:nvSpPr>
          <p:cNvPr id="369679" name="Text Box 15"/>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0" fontAlgn="base" hangingPunct="0">
              <a:spcBef>
                <a:spcPct val="0"/>
              </a:spcBef>
              <a:spcAft>
                <a:spcPct val="0"/>
              </a:spcAft>
              <a:defRPr/>
            </a:pPr>
            <a:r>
              <a:rPr lang="en-GB" altLang="en-US" sz="1000" smtClean="0">
                <a:solidFill>
                  <a:srgbClr val="5B0091"/>
                </a:solidFill>
                <a:cs typeface="Arial" charset="0"/>
              </a:rPr>
              <a:t>© Boardworks Ltd 2011</a:t>
            </a:r>
          </a:p>
        </p:txBody>
      </p:sp>
      <p:pic>
        <p:nvPicPr>
          <p:cNvPr id="1031" name="Picture 16" descr="back_arrow_trans">
            <a:hlinkClick r:id="" action="ppaction://hlinkshowjump?jump=previous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3" descr="forward_arrow_grey">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454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10BC45"/>
          </a:solidFill>
          <a:latin typeface="+mj-lt"/>
          <a:ea typeface="+mj-ea"/>
          <a:cs typeface="+mj-cs"/>
        </a:defRPr>
      </a:lvl1pPr>
      <a:lvl2pPr algn="l" rtl="0" eaLnBrk="0" fontAlgn="base" hangingPunct="0">
        <a:spcBef>
          <a:spcPct val="0"/>
        </a:spcBef>
        <a:spcAft>
          <a:spcPct val="0"/>
        </a:spcAft>
        <a:defRPr sz="2800" b="1">
          <a:solidFill>
            <a:srgbClr val="10BC45"/>
          </a:solidFill>
          <a:latin typeface="Arial" charset="0"/>
        </a:defRPr>
      </a:lvl2pPr>
      <a:lvl3pPr algn="l" rtl="0" eaLnBrk="0" fontAlgn="base" hangingPunct="0">
        <a:spcBef>
          <a:spcPct val="0"/>
        </a:spcBef>
        <a:spcAft>
          <a:spcPct val="0"/>
        </a:spcAft>
        <a:defRPr sz="2800" b="1">
          <a:solidFill>
            <a:srgbClr val="10BC45"/>
          </a:solidFill>
          <a:latin typeface="Arial" charset="0"/>
        </a:defRPr>
      </a:lvl3pPr>
      <a:lvl4pPr algn="l" rtl="0" eaLnBrk="0" fontAlgn="base" hangingPunct="0">
        <a:spcBef>
          <a:spcPct val="0"/>
        </a:spcBef>
        <a:spcAft>
          <a:spcPct val="0"/>
        </a:spcAft>
        <a:defRPr sz="2800" b="1">
          <a:solidFill>
            <a:srgbClr val="10BC45"/>
          </a:solidFill>
          <a:latin typeface="Arial" charset="0"/>
        </a:defRPr>
      </a:lvl4pPr>
      <a:lvl5pPr algn="l" rtl="0" eaLnBrk="0" fontAlgn="base" hangingPunct="0">
        <a:spcBef>
          <a:spcPct val="0"/>
        </a:spcBef>
        <a:spcAft>
          <a:spcPct val="0"/>
        </a:spcAft>
        <a:defRPr sz="2800" b="1">
          <a:solidFill>
            <a:srgbClr val="10BC45"/>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557213" y="53975"/>
            <a:ext cx="77485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4099" name="Group 8"/>
          <p:cNvGrpSpPr>
            <a:grpSpLocks/>
          </p:cNvGrpSpPr>
          <p:nvPr userDrawn="1"/>
        </p:nvGrpSpPr>
        <p:grpSpPr bwMode="auto">
          <a:xfrm>
            <a:off x="222250" y="146050"/>
            <a:ext cx="360363" cy="360363"/>
            <a:chOff x="140" y="92"/>
            <a:chExt cx="227" cy="227"/>
          </a:xfrm>
        </p:grpSpPr>
        <p:sp>
          <p:nvSpPr>
            <p:cNvPr id="6153" name="Oval 9"/>
            <p:cNvSpPr>
              <a:spLocks noChangeArrowheads="1"/>
            </p:cNvSpPr>
            <p:nvPr userDrawn="1"/>
          </p:nvSpPr>
          <p:spPr bwMode="auto">
            <a:xfrm>
              <a:off x="140" y="92"/>
              <a:ext cx="227" cy="227"/>
            </a:xfrm>
            <a:prstGeom prst="ellipse">
              <a:avLst/>
            </a:prstGeom>
            <a:solidFill>
              <a:srgbClr val="FF6600"/>
            </a:solidFill>
            <a:ln w="9525">
              <a:solidFill>
                <a:srgbClr val="000066"/>
              </a:solidFill>
              <a:round/>
              <a:headEnd/>
              <a:tailEnd/>
            </a:ln>
            <a:effectLst/>
          </p:spPr>
          <p:txBody>
            <a:bodyPr wrap="none" anchor="ctr"/>
            <a:lstStyle/>
            <a:p>
              <a:pPr fontAlgn="base">
                <a:spcBef>
                  <a:spcPct val="0"/>
                </a:spcBef>
                <a:spcAft>
                  <a:spcPct val="0"/>
                </a:spcAft>
                <a:defRPr/>
              </a:pPr>
              <a:endParaRPr lang="en-GB">
                <a:solidFill>
                  <a:srgbClr val="000000"/>
                </a:solidFill>
              </a:endParaRPr>
            </a:p>
          </p:txBody>
        </p:sp>
        <p:pic>
          <p:nvPicPr>
            <p:cNvPr id="4101" name="Picture 10" descr="small circl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3" y="105"/>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74778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57213" y="53975"/>
            <a:ext cx="77485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2051" name="Group 3"/>
          <p:cNvGrpSpPr>
            <a:grpSpLocks/>
          </p:cNvGrpSpPr>
          <p:nvPr userDrawn="1"/>
        </p:nvGrpSpPr>
        <p:grpSpPr bwMode="auto">
          <a:xfrm>
            <a:off x="222250" y="146050"/>
            <a:ext cx="360363" cy="360363"/>
            <a:chOff x="140" y="92"/>
            <a:chExt cx="227" cy="227"/>
          </a:xfrm>
        </p:grpSpPr>
        <p:sp>
          <p:nvSpPr>
            <p:cNvPr id="6148" name="Oval 4"/>
            <p:cNvSpPr>
              <a:spLocks noChangeArrowheads="1"/>
            </p:cNvSpPr>
            <p:nvPr userDrawn="1"/>
          </p:nvSpPr>
          <p:spPr bwMode="auto">
            <a:xfrm>
              <a:off x="140" y="92"/>
              <a:ext cx="227" cy="227"/>
            </a:xfrm>
            <a:prstGeom prst="ellipse">
              <a:avLst/>
            </a:prstGeom>
            <a:solidFill>
              <a:srgbClr val="FF6600"/>
            </a:solidFill>
            <a:ln w="9525">
              <a:solidFill>
                <a:srgbClr val="000066"/>
              </a:solidFill>
              <a:round/>
              <a:headEnd/>
              <a:tailEnd/>
            </a:ln>
            <a:effectLst/>
          </p:spPr>
          <p:txBody>
            <a:bodyPr wrap="none" anchor="ctr"/>
            <a:lstStyle/>
            <a:p>
              <a:pPr fontAlgn="base">
                <a:spcBef>
                  <a:spcPct val="0"/>
                </a:spcBef>
                <a:spcAft>
                  <a:spcPct val="0"/>
                </a:spcAft>
                <a:defRPr/>
              </a:pPr>
              <a:endParaRPr lang="en-GB">
                <a:solidFill>
                  <a:srgbClr val="000000"/>
                </a:solidFill>
              </a:endParaRPr>
            </a:p>
          </p:txBody>
        </p:sp>
        <p:pic>
          <p:nvPicPr>
            <p:cNvPr id="2053" name="Picture 5" descr="small circl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3" y="105"/>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3951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600" b="1" i="1">
          <a:solidFill>
            <a:srgbClr val="FF66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8819" name="Text Box 3"/>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GB" sz="2800" b="1">
              <a:solidFill>
                <a:srgbClr val="5B0091"/>
              </a:solidFill>
            </a:endParaRPr>
          </a:p>
        </p:txBody>
      </p:sp>
      <p:sp>
        <p:nvSpPr>
          <p:cNvPr id="418820" name="Rectangle 4"/>
          <p:cNvSpPr>
            <a:spLocks noGrp="1" noChangeArrowheads="1"/>
          </p:cNvSpPr>
          <p:nvPr>
            <p:ph type="title"/>
          </p:nvPr>
        </p:nvSpPr>
        <p:spPr bwMode="auto">
          <a:xfrm>
            <a:off x="557213" y="53975"/>
            <a:ext cx="76850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6372101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txStyles>
    <p:titleStyle>
      <a:lvl1pPr algn="l" rtl="0" eaLnBrk="0" fontAlgn="base" hangingPunct="0">
        <a:spcBef>
          <a:spcPct val="0"/>
        </a:spcBef>
        <a:spcAft>
          <a:spcPct val="0"/>
        </a:spcAft>
        <a:defRPr sz="3200" b="1" i="1">
          <a:solidFill>
            <a:srgbClr val="CC00CC"/>
          </a:solidFill>
          <a:effectLst>
            <a:outerShdw blurRad="38100" dist="38100" dir="2700000" algn="tl">
              <a:srgbClr val="000000">
                <a:alpha val="43137"/>
              </a:srgbClr>
            </a:outerShdw>
          </a:effectLst>
          <a:latin typeface="Calibri" pitchFamily="34" charset="0"/>
          <a:ea typeface="+mj-ea"/>
          <a:cs typeface="+mj-cs"/>
        </a:defRPr>
      </a:lvl1pPr>
      <a:lvl2pPr algn="l" rtl="0" eaLnBrk="0" fontAlgn="base" hangingPunct="0">
        <a:spcBef>
          <a:spcPct val="0"/>
        </a:spcBef>
        <a:spcAft>
          <a:spcPct val="0"/>
        </a:spcAft>
        <a:defRPr sz="3200" b="1" i="1">
          <a:solidFill>
            <a:srgbClr val="CC00CC"/>
          </a:solidFill>
          <a:latin typeface="Calibri" pitchFamily="34" charset="0"/>
          <a:cs typeface="Arial" charset="0"/>
        </a:defRPr>
      </a:lvl2pPr>
      <a:lvl3pPr algn="l" rtl="0" eaLnBrk="0" fontAlgn="base" hangingPunct="0">
        <a:spcBef>
          <a:spcPct val="0"/>
        </a:spcBef>
        <a:spcAft>
          <a:spcPct val="0"/>
        </a:spcAft>
        <a:defRPr sz="3200" b="1" i="1">
          <a:solidFill>
            <a:srgbClr val="CC00CC"/>
          </a:solidFill>
          <a:latin typeface="Calibri" pitchFamily="34" charset="0"/>
          <a:cs typeface="Arial" charset="0"/>
        </a:defRPr>
      </a:lvl3pPr>
      <a:lvl4pPr algn="l" rtl="0" eaLnBrk="0" fontAlgn="base" hangingPunct="0">
        <a:spcBef>
          <a:spcPct val="0"/>
        </a:spcBef>
        <a:spcAft>
          <a:spcPct val="0"/>
        </a:spcAft>
        <a:defRPr sz="3200" b="1" i="1">
          <a:solidFill>
            <a:srgbClr val="CC00CC"/>
          </a:solidFill>
          <a:latin typeface="Calibri" pitchFamily="34" charset="0"/>
          <a:cs typeface="Arial" charset="0"/>
        </a:defRPr>
      </a:lvl4pPr>
      <a:lvl5pPr algn="l" rtl="0" eaLnBrk="0" fontAlgn="base" hangingPunct="0">
        <a:spcBef>
          <a:spcPct val="0"/>
        </a:spcBef>
        <a:spcAft>
          <a:spcPct val="0"/>
        </a:spcAft>
        <a:defRPr sz="3200" b="1" i="1">
          <a:solidFill>
            <a:srgbClr val="CC00CC"/>
          </a:solidFill>
          <a:latin typeface="Calibri" pitchFamily="34" charset="0"/>
          <a:cs typeface="Arial" charset="0"/>
        </a:defRPr>
      </a:lvl5pPr>
      <a:lvl6pPr marL="457200" algn="l" rtl="0" fontAlgn="base">
        <a:spcBef>
          <a:spcPct val="0"/>
        </a:spcBef>
        <a:spcAft>
          <a:spcPct val="0"/>
        </a:spcAft>
        <a:defRPr sz="2800" b="1">
          <a:solidFill>
            <a:srgbClr val="CC00CC"/>
          </a:solidFill>
          <a:latin typeface="Arial" charset="0"/>
          <a:cs typeface="Arial" charset="0"/>
        </a:defRPr>
      </a:lvl6pPr>
      <a:lvl7pPr marL="914400" algn="l" rtl="0" fontAlgn="base">
        <a:spcBef>
          <a:spcPct val="0"/>
        </a:spcBef>
        <a:spcAft>
          <a:spcPct val="0"/>
        </a:spcAft>
        <a:defRPr sz="2800" b="1">
          <a:solidFill>
            <a:srgbClr val="CC00CC"/>
          </a:solidFill>
          <a:latin typeface="Arial" charset="0"/>
          <a:cs typeface="Arial" charset="0"/>
        </a:defRPr>
      </a:lvl7pPr>
      <a:lvl8pPr marL="1371600" algn="l" rtl="0" fontAlgn="base">
        <a:spcBef>
          <a:spcPct val="0"/>
        </a:spcBef>
        <a:spcAft>
          <a:spcPct val="0"/>
        </a:spcAft>
        <a:defRPr sz="2800" b="1">
          <a:solidFill>
            <a:srgbClr val="CC00CC"/>
          </a:solidFill>
          <a:latin typeface="Arial" charset="0"/>
          <a:cs typeface="Arial" charset="0"/>
        </a:defRPr>
      </a:lvl8pPr>
      <a:lvl9pPr marL="1828800" algn="l" rtl="0" fontAlgn="base">
        <a:spcBef>
          <a:spcPct val="0"/>
        </a:spcBef>
        <a:spcAft>
          <a:spcPct val="0"/>
        </a:spcAft>
        <a:defRPr sz="2800" b="1">
          <a:solidFill>
            <a:srgbClr val="CC00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8819" name="Text Box 3"/>
          <p:cNvSpPr txBox="1">
            <a:spLocks noChangeArrowheads="1"/>
          </p:cNvSpPr>
          <p:nvPr userDrawn="1"/>
        </p:nvSpPr>
        <p:spPr bwMode="auto">
          <a:xfrm>
            <a:off x="828675" y="44450"/>
            <a:ext cx="6048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GB" sz="2800" b="1">
              <a:solidFill>
                <a:srgbClr val="5B0091"/>
              </a:solidFill>
            </a:endParaRPr>
          </a:p>
        </p:txBody>
      </p:sp>
      <p:sp>
        <p:nvSpPr>
          <p:cNvPr id="418820" name="Rectangle 4"/>
          <p:cNvSpPr>
            <a:spLocks noGrp="1" noChangeArrowheads="1"/>
          </p:cNvSpPr>
          <p:nvPr>
            <p:ph type="title"/>
          </p:nvPr>
        </p:nvSpPr>
        <p:spPr bwMode="auto">
          <a:xfrm>
            <a:off x="557213" y="53975"/>
            <a:ext cx="7685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418824" name="Picture 8" descr="forward_arrow_grey">
            <a:hlinkClick r:id="" action="ppaction://hlinkshowjump?jump=nextslide"/>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418825" name="Picture 9"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881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nLst>
      <p:par>
        <p:cTn id="1" dur="indefinite" restart="never" nodeType="tmRoot"/>
      </p:par>
    </p:tnLst>
  </p:timing>
  <p:txStyles>
    <p:titleStyle>
      <a:lvl1pPr algn="l" rtl="0" fontAlgn="base">
        <a:spcBef>
          <a:spcPct val="0"/>
        </a:spcBef>
        <a:spcAft>
          <a:spcPct val="0"/>
        </a:spcAft>
        <a:defRPr sz="2800" b="1">
          <a:solidFill>
            <a:srgbClr val="CC00CC"/>
          </a:solidFill>
          <a:latin typeface="+mj-lt"/>
          <a:ea typeface="+mj-ea"/>
          <a:cs typeface="+mj-cs"/>
        </a:defRPr>
      </a:lvl1pPr>
      <a:lvl2pPr algn="l" rtl="0" fontAlgn="base">
        <a:spcBef>
          <a:spcPct val="0"/>
        </a:spcBef>
        <a:spcAft>
          <a:spcPct val="0"/>
        </a:spcAft>
        <a:defRPr sz="2800" b="1">
          <a:solidFill>
            <a:srgbClr val="CC00CC"/>
          </a:solidFill>
          <a:latin typeface="Arial" charset="0"/>
          <a:cs typeface="Arial" charset="0"/>
        </a:defRPr>
      </a:lvl2pPr>
      <a:lvl3pPr algn="l" rtl="0" fontAlgn="base">
        <a:spcBef>
          <a:spcPct val="0"/>
        </a:spcBef>
        <a:spcAft>
          <a:spcPct val="0"/>
        </a:spcAft>
        <a:defRPr sz="2800" b="1">
          <a:solidFill>
            <a:srgbClr val="CC00CC"/>
          </a:solidFill>
          <a:latin typeface="Arial" charset="0"/>
          <a:cs typeface="Arial" charset="0"/>
        </a:defRPr>
      </a:lvl3pPr>
      <a:lvl4pPr algn="l" rtl="0" fontAlgn="base">
        <a:spcBef>
          <a:spcPct val="0"/>
        </a:spcBef>
        <a:spcAft>
          <a:spcPct val="0"/>
        </a:spcAft>
        <a:defRPr sz="2800" b="1">
          <a:solidFill>
            <a:srgbClr val="CC00CC"/>
          </a:solidFill>
          <a:latin typeface="Arial" charset="0"/>
          <a:cs typeface="Arial" charset="0"/>
        </a:defRPr>
      </a:lvl4pPr>
      <a:lvl5pPr algn="l" rtl="0" fontAlgn="base">
        <a:spcBef>
          <a:spcPct val="0"/>
        </a:spcBef>
        <a:spcAft>
          <a:spcPct val="0"/>
        </a:spcAft>
        <a:defRPr sz="2800" b="1">
          <a:solidFill>
            <a:srgbClr val="CC00CC"/>
          </a:solidFill>
          <a:latin typeface="Arial" charset="0"/>
          <a:cs typeface="Arial" charset="0"/>
        </a:defRPr>
      </a:lvl5pPr>
      <a:lvl6pPr marL="457200" algn="l" rtl="0" fontAlgn="base">
        <a:spcBef>
          <a:spcPct val="0"/>
        </a:spcBef>
        <a:spcAft>
          <a:spcPct val="0"/>
        </a:spcAft>
        <a:defRPr sz="2800" b="1">
          <a:solidFill>
            <a:srgbClr val="CC00CC"/>
          </a:solidFill>
          <a:latin typeface="Arial" charset="0"/>
          <a:cs typeface="Arial" charset="0"/>
        </a:defRPr>
      </a:lvl6pPr>
      <a:lvl7pPr marL="914400" algn="l" rtl="0" fontAlgn="base">
        <a:spcBef>
          <a:spcPct val="0"/>
        </a:spcBef>
        <a:spcAft>
          <a:spcPct val="0"/>
        </a:spcAft>
        <a:defRPr sz="2800" b="1">
          <a:solidFill>
            <a:srgbClr val="CC00CC"/>
          </a:solidFill>
          <a:latin typeface="Arial" charset="0"/>
          <a:cs typeface="Arial" charset="0"/>
        </a:defRPr>
      </a:lvl7pPr>
      <a:lvl8pPr marL="1371600" algn="l" rtl="0" fontAlgn="base">
        <a:spcBef>
          <a:spcPct val="0"/>
        </a:spcBef>
        <a:spcAft>
          <a:spcPct val="0"/>
        </a:spcAft>
        <a:defRPr sz="2800" b="1">
          <a:solidFill>
            <a:srgbClr val="CC00CC"/>
          </a:solidFill>
          <a:latin typeface="Arial" charset="0"/>
          <a:cs typeface="Arial" charset="0"/>
        </a:defRPr>
      </a:lvl8pPr>
      <a:lvl9pPr marL="1828800" algn="l" rtl="0" fontAlgn="base">
        <a:spcBef>
          <a:spcPct val="0"/>
        </a:spcBef>
        <a:spcAft>
          <a:spcPct val="0"/>
        </a:spcAft>
        <a:defRPr sz="2800" b="1">
          <a:solidFill>
            <a:srgbClr val="CC00CC"/>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64.xml"/><Relationship Id="rId7" Type="http://schemas.openxmlformats.org/officeDocument/2006/relationships/image" Target="../media/image13.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64.xml"/><Relationship Id="rId7" Type="http://schemas.openxmlformats.org/officeDocument/2006/relationships/image" Target="../media/image13.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4.xml"/><Relationship Id="rId5" Type="http://schemas.openxmlformats.org/officeDocument/2006/relationships/image" Target="../media/image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52.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2060"/>
                </a:solidFill>
                <a:latin typeface="Arial" panose="020B0604020202020204" pitchFamily="34" charset="0"/>
                <a:cs typeface="Arial" panose="020B0604020202020204" pitchFamily="34" charset="0"/>
              </a:rPr>
              <a:t>Learning Objective</a:t>
            </a:r>
            <a:endParaRPr lang="en-GB"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0" indent="0">
              <a:buNone/>
            </a:pPr>
            <a:r>
              <a:rPr lang="en-GB" dirty="0" smtClean="0">
                <a:solidFill>
                  <a:srgbClr val="002060"/>
                </a:solidFill>
                <a:latin typeface="Arial" panose="020B0604020202020204" pitchFamily="34" charset="0"/>
                <a:cs typeface="Arial" panose="020B0604020202020204" pitchFamily="34" charset="0"/>
              </a:rPr>
              <a:t>To be able to:</a:t>
            </a:r>
          </a:p>
          <a:p>
            <a:pPr marL="0" indent="0">
              <a:buNone/>
            </a:pPr>
            <a:endParaRPr lang="en-GB" dirty="0">
              <a:solidFill>
                <a:srgbClr val="002060"/>
              </a:solidFill>
              <a:latin typeface="Arial" panose="020B0604020202020204" pitchFamily="34" charset="0"/>
              <a:cs typeface="Arial" panose="020B0604020202020204" pitchFamily="34" charset="0"/>
            </a:endParaRPr>
          </a:p>
          <a:p>
            <a:pPr marL="0" indent="0" algn="ctr">
              <a:buNone/>
            </a:pPr>
            <a:r>
              <a:rPr lang="en-GB" sz="4000" dirty="0" smtClean="0">
                <a:solidFill>
                  <a:srgbClr val="002060"/>
                </a:solidFill>
                <a:latin typeface="Arial" panose="020B0604020202020204" pitchFamily="34" charset="0"/>
                <a:cs typeface="Arial" panose="020B0604020202020204" pitchFamily="34" charset="0"/>
              </a:rPr>
              <a:t>Describe </a:t>
            </a:r>
            <a:r>
              <a:rPr lang="en-GB" sz="4000" dirty="0" smtClean="0">
                <a:solidFill>
                  <a:srgbClr val="002060"/>
                </a:solidFill>
                <a:latin typeface="Arial" panose="020B0604020202020204" pitchFamily="34" charset="0"/>
                <a:cs typeface="Arial" panose="020B0604020202020204" pitchFamily="34" charset="0"/>
              </a:rPr>
              <a:t>the types of radiation and some of its uses</a:t>
            </a:r>
            <a:endParaRPr lang="en-GB" sz="4000" dirty="0" smtClean="0"/>
          </a:p>
          <a:p>
            <a:pPr marL="0" indent="0" algn="ctr">
              <a:buNone/>
            </a:pPr>
            <a:endParaRPr lang="en-GB" dirty="0">
              <a:solidFill>
                <a:srgbClr val="002060"/>
              </a:solidFill>
              <a:latin typeface="Arial" panose="020B0604020202020204" pitchFamily="34" charset="0"/>
              <a:cs typeface="Arial" panose="020B0604020202020204" pitchFamily="34" charset="0"/>
            </a:endParaRPr>
          </a:p>
          <a:p>
            <a:pPr marL="0" indent="0" algn="ctr">
              <a:buNone/>
            </a:pPr>
            <a:r>
              <a:rPr lang="en-GB" u="sng" dirty="0" smtClean="0">
                <a:solidFill>
                  <a:srgbClr val="002060"/>
                </a:solidFill>
                <a:latin typeface="Arial" panose="020B0604020202020204" pitchFamily="34" charset="0"/>
                <a:cs typeface="Arial" panose="020B0604020202020204" pitchFamily="34" charset="0"/>
              </a:rPr>
              <a:t>Key Words:</a:t>
            </a:r>
          </a:p>
          <a:p>
            <a:pPr marL="0" indent="0" algn="ctr">
              <a:buNone/>
            </a:pPr>
            <a:r>
              <a:rPr lang="en-GB" dirty="0" smtClean="0"/>
              <a:t>Alpha, beta, gamma</a:t>
            </a:r>
            <a:endParaRPr lang="en-GB"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2450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563563" y="784225"/>
            <a:ext cx="858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66"/>
                </a:solidFill>
              </a:rPr>
              <a:t>Smoke alarms contain a weak source of </a:t>
            </a:r>
            <a:r>
              <a:rPr lang="en-US" sz="2400" b="1">
                <a:solidFill>
                  <a:srgbClr val="CC00CC"/>
                </a:solidFill>
              </a:rPr>
              <a:t>alpha radiation</a:t>
            </a:r>
            <a:r>
              <a:rPr lang="en-US" sz="2400">
                <a:solidFill>
                  <a:srgbClr val="000066"/>
                </a:solidFill>
              </a:rPr>
              <a:t>.</a:t>
            </a:r>
            <a:endParaRPr lang="en-GB" sz="2400">
              <a:solidFill>
                <a:srgbClr val="000066"/>
              </a:solidFill>
            </a:endParaRPr>
          </a:p>
        </p:txBody>
      </p:sp>
      <p:sp>
        <p:nvSpPr>
          <p:cNvPr id="338954" name="Rectangle 10"/>
          <p:cNvSpPr>
            <a:spLocks noGrp="1" noChangeArrowheads="1"/>
          </p:cNvSpPr>
          <p:nvPr>
            <p:ph type="title" idx="4294967295"/>
          </p:nvPr>
        </p:nvSpPr>
        <p:spPr/>
        <p:txBody>
          <a:bodyPr/>
          <a:lstStyle/>
          <a:p>
            <a:r>
              <a:rPr lang="en-GB"/>
              <a:t>How can radiation detect a fire?</a:t>
            </a:r>
          </a:p>
        </p:txBody>
      </p:sp>
      <p:sp>
        <p:nvSpPr>
          <p:cNvPr id="338958" name="Text Box 14"/>
          <p:cNvSpPr txBox="1">
            <a:spLocks noChangeArrowheads="1"/>
          </p:cNvSpPr>
          <p:nvPr/>
        </p:nvSpPr>
        <p:spPr bwMode="auto">
          <a:xfrm>
            <a:off x="563563" y="1276350"/>
            <a:ext cx="485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66"/>
                </a:solidFill>
              </a:rPr>
              <a:t>The alpha particles </a:t>
            </a:r>
            <a:r>
              <a:rPr lang="en-US" sz="2400" b="1">
                <a:solidFill>
                  <a:srgbClr val="CC00CC"/>
                </a:solidFill>
              </a:rPr>
              <a:t>ionize</a:t>
            </a:r>
            <a:r>
              <a:rPr lang="en-US" sz="2400">
                <a:solidFill>
                  <a:srgbClr val="000066"/>
                </a:solidFill>
              </a:rPr>
              <a:t> the air.</a:t>
            </a:r>
            <a:endParaRPr lang="en-GB" sz="2400">
              <a:solidFill>
                <a:srgbClr val="000066"/>
              </a:solidFill>
            </a:endParaRPr>
          </a:p>
        </p:txBody>
      </p:sp>
      <p:sp>
        <p:nvSpPr>
          <p:cNvPr id="338959" name="Text Box 15"/>
          <p:cNvSpPr txBox="1">
            <a:spLocks noChangeArrowheads="1"/>
          </p:cNvSpPr>
          <p:nvPr/>
        </p:nvSpPr>
        <p:spPr bwMode="auto">
          <a:xfrm>
            <a:off x="4449763" y="1770063"/>
            <a:ext cx="46942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66"/>
                </a:solidFill>
              </a:rPr>
              <a:t>If there is smoke present, it interacts with the ions produced by the alpha particles and ionization is reduced.</a:t>
            </a:r>
            <a:endParaRPr lang="en-GB" sz="2400">
              <a:solidFill>
                <a:srgbClr val="000066"/>
              </a:solidFill>
            </a:endParaRPr>
          </a:p>
        </p:txBody>
      </p:sp>
      <p:sp>
        <p:nvSpPr>
          <p:cNvPr id="338960" name="Text Box 16"/>
          <p:cNvSpPr txBox="1">
            <a:spLocks noChangeArrowheads="1"/>
          </p:cNvSpPr>
          <p:nvPr/>
        </p:nvSpPr>
        <p:spPr bwMode="auto">
          <a:xfrm>
            <a:off x="563563" y="5094288"/>
            <a:ext cx="45323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a:solidFill>
                  <a:srgbClr val="000066"/>
                </a:solidFill>
              </a:rPr>
              <a:t>This means that less </a:t>
            </a:r>
            <a:r>
              <a:rPr lang="en-GB" sz="2400" b="1">
                <a:solidFill>
                  <a:srgbClr val="CC00CC"/>
                </a:solidFill>
              </a:rPr>
              <a:t>current</a:t>
            </a:r>
            <a:r>
              <a:rPr lang="en-GB" sz="2400">
                <a:solidFill>
                  <a:srgbClr val="000066"/>
                </a:solidFill>
              </a:rPr>
              <a:t> is flowing through the air, which causes the alarm to sound.</a:t>
            </a:r>
          </a:p>
        </p:txBody>
      </p:sp>
      <p:pic>
        <p:nvPicPr>
          <p:cNvPr id="338975" name="Picture 31" descr="notes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grpSp>
        <p:nvGrpSpPr>
          <p:cNvPr id="338980" name="Group 36"/>
          <p:cNvGrpSpPr>
            <a:grpSpLocks/>
          </p:cNvGrpSpPr>
          <p:nvPr/>
        </p:nvGrpSpPr>
        <p:grpSpPr bwMode="auto">
          <a:xfrm>
            <a:off x="568325" y="1898650"/>
            <a:ext cx="3876675" cy="2968625"/>
            <a:chOff x="3278" y="524"/>
            <a:chExt cx="2442" cy="1918"/>
          </a:xfrm>
        </p:grpSpPr>
        <p:pic>
          <p:nvPicPr>
            <p:cNvPr id="338974" name="Picture 30" descr="smoke_alarm_before_sm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 y="524"/>
              <a:ext cx="2442" cy="1911"/>
            </a:xfrm>
            <a:prstGeom prst="rect">
              <a:avLst/>
            </a:prstGeom>
            <a:noFill/>
            <a:extLst>
              <a:ext uri="{909E8E84-426E-40DD-AFC4-6F175D3DCCD1}">
                <a14:hiddenFill xmlns:a14="http://schemas.microsoft.com/office/drawing/2010/main">
                  <a:solidFill>
                    <a:srgbClr val="FFFFFF"/>
                  </a:solidFill>
                </a14:hiddenFill>
              </a:ext>
            </a:extLst>
          </p:spPr>
        </p:pic>
        <p:sp>
          <p:nvSpPr>
            <p:cNvPr id="338976" name="Text Box 32"/>
            <p:cNvSpPr txBox="1">
              <a:spLocks noChangeArrowheads="1"/>
            </p:cNvSpPr>
            <p:nvPr/>
          </p:nvSpPr>
          <p:spPr bwMode="auto">
            <a:xfrm>
              <a:off x="4086" y="2166"/>
              <a:ext cx="222"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l-GR" sz="2200">
                  <a:solidFill>
                    <a:srgbClr val="000000"/>
                  </a:solidFill>
                </a:rPr>
                <a:t>α</a:t>
              </a:r>
              <a:endParaRPr lang="en-GB" sz="2200">
                <a:solidFill>
                  <a:srgbClr val="000000"/>
                </a:solidFill>
              </a:endParaRPr>
            </a:p>
          </p:txBody>
        </p:sp>
      </p:grpSp>
      <p:grpSp>
        <p:nvGrpSpPr>
          <p:cNvPr id="338981" name="Group 37"/>
          <p:cNvGrpSpPr>
            <a:grpSpLocks/>
          </p:cNvGrpSpPr>
          <p:nvPr/>
        </p:nvGrpSpPr>
        <p:grpSpPr bwMode="auto">
          <a:xfrm>
            <a:off x="4905375" y="3476625"/>
            <a:ext cx="3781425" cy="2959100"/>
            <a:chOff x="335" y="1542"/>
            <a:chExt cx="2443" cy="1912"/>
          </a:xfrm>
        </p:grpSpPr>
        <p:pic>
          <p:nvPicPr>
            <p:cNvPr id="338973" name="Picture 29" descr="smoke_alarm_with_smo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 y="1542"/>
              <a:ext cx="2443" cy="1912"/>
            </a:xfrm>
            <a:prstGeom prst="rect">
              <a:avLst/>
            </a:prstGeom>
            <a:noFill/>
            <a:extLst>
              <a:ext uri="{909E8E84-426E-40DD-AFC4-6F175D3DCCD1}">
                <a14:hiddenFill xmlns:a14="http://schemas.microsoft.com/office/drawing/2010/main">
                  <a:solidFill>
                    <a:srgbClr val="FFFFFF"/>
                  </a:solidFill>
                </a14:hiddenFill>
              </a:ext>
            </a:extLst>
          </p:spPr>
        </p:pic>
        <p:sp>
          <p:nvSpPr>
            <p:cNvPr id="338977" name="Text Box 33"/>
            <p:cNvSpPr txBox="1">
              <a:spLocks noChangeArrowheads="1"/>
            </p:cNvSpPr>
            <p:nvPr/>
          </p:nvSpPr>
          <p:spPr bwMode="auto">
            <a:xfrm>
              <a:off x="1181" y="3161"/>
              <a:ext cx="222"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l-GR" sz="2200">
                  <a:solidFill>
                    <a:srgbClr val="000000"/>
                  </a:solidFill>
                </a:rPr>
                <a:t>α</a:t>
              </a:r>
              <a:endParaRPr lang="en-GB" sz="2200">
                <a:solidFill>
                  <a:srgbClr val="000000"/>
                </a:solidFill>
              </a:endParaRPr>
            </a:p>
          </p:txBody>
        </p:sp>
      </p:grpSp>
      <p:grpSp>
        <p:nvGrpSpPr>
          <p:cNvPr id="338982" name="Group 38"/>
          <p:cNvGrpSpPr>
            <a:grpSpLocks/>
          </p:cNvGrpSpPr>
          <p:nvPr/>
        </p:nvGrpSpPr>
        <p:grpSpPr bwMode="auto">
          <a:xfrm>
            <a:off x="6556375" y="3517900"/>
            <a:ext cx="2609850" cy="1012825"/>
            <a:chOff x="1436" y="1672"/>
            <a:chExt cx="1676" cy="542"/>
          </a:xfrm>
        </p:grpSpPr>
        <p:sp>
          <p:nvSpPr>
            <p:cNvPr id="338978" name="Text Box 34"/>
            <p:cNvSpPr txBox="1">
              <a:spLocks noChangeArrowheads="1"/>
            </p:cNvSpPr>
            <p:nvPr/>
          </p:nvSpPr>
          <p:spPr bwMode="auto">
            <a:xfrm>
              <a:off x="2272" y="1672"/>
              <a:ext cx="84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66"/>
                  </a:solidFill>
                </a:rPr>
                <a:t>smoke particle</a:t>
              </a:r>
            </a:p>
          </p:txBody>
        </p:sp>
        <p:sp>
          <p:nvSpPr>
            <p:cNvPr id="338979" name="Line 35"/>
            <p:cNvSpPr>
              <a:spLocks noChangeShapeType="1"/>
            </p:cNvSpPr>
            <p:nvPr/>
          </p:nvSpPr>
          <p:spPr bwMode="auto">
            <a:xfrm flipH="1">
              <a:off x="1436" y="1944"/>
              <a:ext cx="860" cy="270"/>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solidFill>
                  <a:srgbClr val="000066"/>
                </a:solidFill>
              </a:endParaRPr>
            </a:p>
          </p:txBody>
        </p:sp>
      </p:grpSp>
      <p:pic>
        <p:nvPicPr>
          <p:cNvPr id="338983" name="Picture 39"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36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dissolve">
                                      <p:cBhvr>
                                        <p:cTn id="7" dur="500"/>
                                        <p:tgtEl>
                                          <p:spTgt spid="338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958"/>
                                        </p:tgtEl>
                                        <p:attrNameLst>
                                          <p:attrName>style.visibility</p:attrName>
                                        </p:attrNameLst>
                                      </p:cBhvr>
                                      <p:to>
                                        <p:strVal val="visible"/>
                                      </p:to>
                                    </p:set>
                                    <p:animEffect transition="in" filter="dissolve">
                                      <p:cBhvr>
                                        <p:cTn id="12" dur="500"/>
                                        <p:tgtEl>
                                          <p:spTgt spid="338958"/>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38980"/>
                                        </p:tgtEl>
                                        <p:attrNameLst>
                                          <p:attrName>style.visibility</p:attrName>
                                        </p:attrNameLst>
                                      </p:cBhvr>
                                      <p:to>
                                        <p:strVal val="visible"/>
                                      </p:to>
                                    </p:set>
                                    <p:animEffect transition="in" filter="wipe(left)">
                                      <p:cBhvr>
                                        <p:cTn id="16" dur="500"/>
                                        <p:tgtEl>
                                          <p:spTgt spid="3389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8959"/>
                                        </p:tgtEl>
                                        <p:attrNameLst>
                                          <p:attrName>style.visibility</p:attrName>
                                        </p:attrNameLst>
                                      </p:cBhvr>
                                      <p:to>
                                        <p:strVal val="visible"/>
                                      </p:to>
                                    </p:set>
                                    <p:animEffect transition="in" filter="dissolve">
                                      <p:cBhvr>
                                        <p:cTn id="21" dur="500"/>
                                        <p:tgtEl>
                                          <p:spTgt spid="338959"/>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338981"/>
                                        </p:tgtEl>
                                        <p:attrNameLst>
                                          <p:attrName>style.visibility</p:attrName>
                                        </p:attrNameLst>
                                      </p:cBhvr>
                                      <p:to>
                                        <p:strVal val="visible"/>
                                      </p:to>
                                    </p:set>
                                    <p:animEffect transition="in" filter="wipe(left)">
                                      <p:cBhvr>
                                        <p:cTn id="25" dur="500"/>
                                        <p:tgtEl>
                                          <p:spTgt spid="338981"/>
                                        </p:tgtEl>
                                      </p:cBhvr>
                                    </p:animEffect>
                                  </p:childTnLst>
                                </p:cTn>
                              </p:par>
                            </p:childTnLst>
                          </p:cTn>
                        </p:par>
                        <p:par>
                          <p:cTn id="26" fill="hold" nodeType="afterGroup">
                            <p:stCondLst>
                              <p:cond delay="1000"/>
                            </p:stCondLst>
                            <p:childTnLst>
                              <p:par>
                                <p:cTn id="27" presetID="22" presetClass="entr" presetSubtype="2" fill="hold" nodeType="afterEffect">
                                  <p:stCondLst>
                                    <p:cond delay="0"/>
                                  </p:stCondLst>
                                  <p:childTnLst>
                                    <p:set>
                                      <p:cBhvr>
                                        <p:cTn id="28" dur="1" fill="hold">
                                          <p:stCondLst>
                                            <p:cond delay="0"/>
                                          </p:stCondLst>
                                        </p:cTn>
                                        <p:tgtEl>
                                          <p:spTgt spid="338982"/>
                                        </p:tgtEl>
                                        <p:attrNameLst>
                                          <p:attrName>style.visibility</p:attrName>
                                        </p:attrNameLst>
                                      </p:cBhvr>
                                      <p:to>
                                        <p:strVal val="visible"/>
                                      </p:to>
                                    </p:set>
                                    <p:animEffect transition="in" filter="wipe(right)">
                                      <p:cBhvr>
                                        <p:cTn id="29" dur="500"/>
                                        <p:tgtEl>
                                          <p:spTgt spid="3389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38960"/>
                                        </p:tgtEl>
                                        <p:attrNameLst>
                                          <p:attrName>style.visibility</p:attrName>
                                        </p:attrNameLst>
                                      </p:cBhvr>
                                      <p:to>
                                        <p:strVal val="visible"/>
                                      </p:to>
                                    </p:set>
                                    <p:animEffect transition="in" filter="dissolve">
                                      <p:cBhvr>
                                        <p:cTn id="34" dur="500"/>
                                        <p:tgtEl>
                                          <p:spTgt spid="338960"/>
                                        </p:tgtEl>
                                      </p:cBhvr>
                                    </p:animEffect>
                                  </p:child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0"/>
                                          </p:stCondLst>
                                        </p:cTn>
                                        <p:tgtEl>
                                          <p:spTgt spid="338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p:bldP spid="338958" grpId="0"/>
      <p:bldP spid="338959" grpId="0"/>
      <p:bldP spid="3389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53" name="Rectangle 29"/>
          <p:cNvSpPr>
            <a:spLocks noGrp="1" noChangeArrowheads="1"/>
          </p:cNvSpPr>
          <p:nvPr>
            <p:ph type="title" idx="4294967295"/>
          </p:nvPr>
        </p:nvSpPr>
        <p:spPr/>
        <p:txBody>
          <a:bodyPr/>
          <a:lstStyle/>
          <a:p>
            <a:r>
              <a:rPr lang="en-GB" sz="2600"/>
              <a:t>How is radiation used in making paper?</a:t>
            </a:r>
          </a:p>
        </p:txBody>
      </p:sp>
      <p:pic>
        <p:nvPicPr>
          <p:cNvPr id="205854" name="Picture 30"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5858" name="Picture 34"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205860" name="Picture 36"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6146"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02834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4" name="Rectangle 24"/>
          <p:cNvSpPr>
            <a:spLocks noGrp="1" noChangeArrowheads="1"/>
          </p:cNvSpPr>
          <p:nvPr>
            <p:ph type="title" idx="4294967295"/>
          </p:nvPr>
        </p:nvSpPr>
        <p:spPr/>
        <p:txBody>
          <a:bodyPr/>
          <a:lstStyle/>
          <a:p>
            <a:r>
              <a:rPr lang="en-GB" sz="2600"/>
              <a:t>How can radiation find leaks in pipes?</a:t>
            </a:r>
          </a:p>
        </p:txBody>
      </p:sp>
      <p:pic>
        <p:nvPicPr>
          <p:cNvPr id="204825" name="Picture 25"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4829" name="Picture 29"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204831" name="Picture 31"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7170"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397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7449" name="Picture 57" descr="w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281363"/>
            <a:ext cx="5594350" cy="2833687"/>
          </a:xfrm>
          <a:prstGeom prst="rect">
            <a:avLst/>
          </a:prstGeom>
          <a:noFill/>
          <a:extLst>
            <a:ext uri="{909E8E84-426E-40DD-AFC4-6F175D3DCCD1}">
              <a14:hiddenFill xmlns:a14="http://schemas.microsoft.com/office/drawing/2010/main">
                <a:solidFill>
                  <a:srgbClr val="FFFFFF"/>
                </a:solidFill>
              </a14:hiddenFill>
            </a:ext>
          </a:extLst>
        </p:spPr>
      </p:pic>
      <p:sp>
        <p:nvSpPr>
          <p:cNvPr id="187419" name="Rectangle 27"/>
          <p:cNvSpPr>
            <a:spLocks noGrp="1" noChangeArrowheads="1"/>
          </p:cNvSpPr>
          <p:nvPr>
            <p:ph type="title"/>
          </p:nvPr>
        </p:nvSpPr>
        <p:spPr/>
        <p:txBody>
          <a:bodyPr/>
          <a:lstStyle/>
          <a:p>
            <a:r>
              <a:rPr lang="en-GB"/>
              <a:t>How can radiation detect cracks?</a:t>
            </a:r>
          </a:p>
        </p:txBody>
      </p:sp>
      <p:sp>
        <p:nvSpPr>
          <p:cNvPr id="187420" name="Text Box 28"/>
          <p:cNvSpPr txBox="1">
            <a:spLocks noChangeArrowheads="1"/>
          </p:cNvSpPr>
          <p:nvPr/>
        </p:nvSpPr>
        <p:spPr bwMode="auto">
          <a:xfrm>
            <a:off x="563563" y="784225"/>
            <a:ext cx="4333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a:solidFill>
                  <a:srgbClr val="000066"/>
                </a:solidFill>
              </a:rPr>
              <a:t>Gamma rays can also be used to detect cracks after an object has been </a:t>
            </a:r>
            <a:r>
              <a:rPr lang="en-GB" sz="2400" b="1">
                <a:solidFill>
                  <a:srgbClr val="CC00CC"/>
                </a:solidFill>
              </a:rPr>
              <a:t>welded</a:t>
            </a:r>
            <a:r>
              <a:rPr lang="en-GB" sz="2400">
                <a:solidFill>
                  <a:srgbClr val="000066"/>
                </a:solidFill>
              </a:rPr>
              <a:t>.</a:t>
            </a:r>
          </a:p>
        </p:txBody>
      </p:sp>
      <p:sp>
        <p:nvSpPr>
          <p:cNvPr id="187421" name="Text Box 29"/>
          <p:cNvSpPr txBox="1">
            <a:spLocks noChangeArrowheads="1"/>
          </p:cNvSpPr>
          <p:nvPr/>
        </p:nvSpPr>
        <p:spPr bwMode="auto">
          <a:xfrm>
            <a:off x="4792663" y="3525838"/>
            <a:ext cx="41338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a:solidFill>
                  <a:srgbClr val="000066"/>
                </a:solidFill>
              </a:rPr>
              <a:t>If a </a:t>
            </a:r>
            <a:r>
              <a:rPr lang="en-GB" sz="2400" b="1">
                <a:solidFill>
                  <a:srgbClr val="CC00CC"/>
                </a:solidFill>
              </a:rPr>
              <a:t>gamma source</a:t>
            </a:r>
            <a:r>
              <a:rPr lang="en-GB" sz="2400">
                <a:solidFill>
                  <a:srgbClr val="000066"/>
                </a:solidFill>
              </a:rPr>
              <a:t> is placed on one side of the welded metal, and a photographic film on the other side, any flaws will show up on the film like an X-ray. </a:t>
            </a:r>
          </a:p>
        </p:txBody>
      </p:sp>
      <p:sp>
        <p:nvSpPr>
          <p:cNvPr id="187422" name="Text Box 30"/>
          <p:cNvSpPr txBox="1">
            <a:spLocks noChangeArrowheads="1"/>
          </p:cNvSpPr>
          <p:nvPr/>
        </p:nvSpPr>
        <p:spPr bwMode="auto">
          <a:xfrm>
            <a:off x="563563" y="1982788"/>
            <a:ext cx="450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a:solidFill>
                  <a:srgbClr val="000066"/>
                </a:solidFill>
              </a:rPr>
              <a:t>Gamma rays are like </a:t>
            </a:r>
            <a:r>
              <a:rPr lang="en-GB" sz="2400" b="1">
                <a:solidFill>
                  <a:srgbClr val="CC00CC"/>
                </a:solidFill>
              </a:rPr>
              <a:t>X-rays</a:t>
            </a:r>
            <a:r>
              <a:rPr lang="en-GB" sz="2400">
                <a:solidFill>
                  <a:srgbClr val="000066"/>
                </a:solidFill>
              </a:rPr>
              <a:t>.</a:t>
            </a:r>
          </a:p>
        </p:txBody>
      </p:sp>
      <p:grpSp>
        <p:nvGrpSpPr>
          <p:cNvPr id="187445" name="Group 53"/>
          <p:cNvGrpSpPr>
            <a:grpSpLocks/>
          </p:cNvGrpSpPr>
          <p:nvPr/>
        </p:nvGrpSpPr>
        <p:grpSpPr bwMode="auto">
          <a:xfrm>
            <a:off x="469900" y="2743200"/>
            <a:ext cx="2025650" cy="1038225"/>
            <a:chOff x="296" y="1728"/>
            <a:chExt cx="1196" cy="654"/>
          </a:xfrm>
        </p:grpSpPr>
        <p:sp>
          <p:nvSpPr>
            <p:cNvPr id="187435" name="Text Box 43"/>
            <p:cNvSpPr txBox="1">
              <a:spLocks noChangeArrowheads="1"/>
            </p:cNvSpPr>
            <p:nvPr/>
          </p:nvSpPr>
          <p:spPr bwMode="auto">
            <a:xfrm>
              <a:off x="296" y="1728"/>
              <a:ext cx="10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10066"/>
                  </a:solidFill>
                </a:rPr>
                <a:t>welded metal pipe</a:t>
              </a:r>
            </a:p>
          </p:txBody>
        </p:sp>
        <p:sp>
          <p:nvSpPr>
            <p:cNvPr id="187436" name="Line 44"/>
            <p:cNvSpPr>
              <a:spLocks noChangeShapeType="1"/>
            </p:cNvSpPr>
            <p:nvPr/>
          </p:nvSpPr>
          <p:spPr bwMode="auto">
            <a:xfrm>
              <a:off x="1176" y="1928"/>
              <a:ext cx="316" cy="454"/>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solidFill>
                  <a:srgbClr val="000066"/>
                </a:solidFill>
              </a:endParaRPr>
            </a:p>
          </p:txBody>
        </p:sp>
      </p:grpSp>
      <p:grpSp>
        <p:nvGrpSpPr>
          <p:cNvPr id="187453" name="Group 61"/>
          <p:cNvGrpSpPr>
            <a:grpSpLocks/>
          </p:cNvGrpSpPr>
          <p:nvPr/>
        </p:nvGrpSpPr>
        <p:grpSpPr bwMode="auto">
          <a:xfrm>
            <a:off x="1885950" y="5173663"/>
            <a:ext cx="2889250" cy="1401762"/>
            <a:chOff x="1188" y="3259"/>
            <a:chExt cx="1820" cy="883"/>
          </a:xfrm>
        </p:grpSpPr>
        <p:sp>
          <p:nvSpPr>
            <p:cNvPr id="187437" name="Text Box 45"/>
            <p:cNvSpPr txBox="1">
              <a:spLocks noChangeArrowheads="1"/>
            </p:cNvSpPr>
            <p:nvPr/>
          </p:nvSpPr>
          <p:spPr bwMode="auto">
            <a:xfrm>
              <a:off x="1188" y="3854"/>
              <a:ext cx="18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10066"/>
                  </a:solidFill>
                </a:rPr>
                <a:t>photographic film</a:t>
              </a:r>
            </a:p>
          </p:txBody>
        </p:sp>
        <p:sp>
          <p:nvSpPr>
            <p:cNvPr id="187438" name="Line 46"/>
            <p:cNvSpPr>
              <a:spLocks noChangeShapeType="1"/>
            </p:cNvSpPr>
            <p:nvPr/>
          </p:nvSpPr>
          <p:spPr bwMode="auto">
            <a:xfrm flipV="1">
              <a:off x="2307" y="3259"/>
              <a:ext cx="402" cy="608"/>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solidFill>
                  <a:srgbClr val="000066"/>
                </a:solidFill>
              </a:endParaRPr>
            </a:p>
          </p:txBody>
        </p:sp>
      </p:grpSp>
      <p:grpSp>
        <p:nvGrpSpPr>
          <p:cNvPr id="187452" name="Group 60"/>
          <p:cNvGrpSpPr>
            <a:grpSpLocks/>
          </p:cNvGrpSpPr>
          <p:nvPr/>
        </p:nvGrpSpPr>
        <p:grpSpPr bwMode="auto">
          <a:xfrm>
            <a:off x="2806700" y="2816225"/>
            <a:ext cx="2247900" cy="1590675"/>
            <a:chOff x="1768" y="1774"/>
            <a:chExt cx="1416" cy="1002"/>
          </a:xfrm>
        </p:grpSpPr>
        <p:sp>
          <p:nvSpPr>
            <p:cNvPr id="187439" name="Text Box 47"/>
            <p:cNvSpPr txBox="1">
              <a:spLocks noChangeArrowheads="1"/>
            </p:cNvSpPr>
            <p:nvPr/>
          </p:nvSpPr>
          <p:spPr bwMode="auto">
            <a:xfrm>
              <a:off x="1768" y="1774"/>
              <a:ext cx="1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10066"/>
                  </a:solidFill>
                </a:rPr>
                <a:t>welding flaws</a:t>
              </a:r>
            </a:p>
          </p:txBody>
        </p:sp>
        <p:sp>
          <p:nvSpPr>
            <p:cNvPr id="187440" name="Line 48"/>
            <p:cNvSpPr>
              <a:spLocks noChangeShapeType="1"/>
            </p:cNvSpPr>
            <p:nvPr/>
          </p:nvSpPr>
          <p:spPr bwMode="auto">
            <a:xfrm flipH="1">
              <a:off x="2646" y="2086"/>
              <a:ext cx="165" cy="690"/>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solidFill>
                  <a:srgbClr val="000066"/>
                </a:solidFill>
              </a:endParaRPr>
            </a:p>
          </p:txBody>
        </p:sp>
      </p:grpSp>
      <p:pic>
        <p:nvPicPr>
          <p:cNvPr id="187442" name="Picture 50"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pic>
        <p:nvPicPr>
          <p:cNvPr id="187448" name="Picture 56"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187451" name="Picture 59" descr="radiogaphic-tes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113" y="819150"/>
            <a:ext cx="3419475" cy="270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5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7420"/>
                                        </p:tgtEl>
                                        <p:attrNameLst>
                                          <p:attrName>style.visibility</p:attrName>
                                        </p:attrNameLst>
                                      </p:cBhvr>
                                      <p:to>
                                        <p:strVal val="visible"/>
                                      </p:to>
                                    </p:set>
                                    <p:animEffect transition="in" filter="dissolve">
                                      <p:cBhvr>
                                        <p:cTn id="7" dur="500"/>
                                        <p:tgtEl>
                                          <p:spTgt spid="187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7422"/>
                                        </p:tgtEl>
                                        <p:attrNameLst>
                                          <p:attrName>style.visibility</p:attrName>
                                        </p:attrNameLst>
                                      </p:cBhvr>
                                      <p:to>
                                        <p:strVal val="visible"/>
                                      </p:to>
                                    </p:set>
                                    <p:animEffect transition="in" filter="dissolve">
                                      <p:cBhvr>
                                        <p:cTn id="12" dur="500"/>
                                        <p:tgtEl>
                                          <p:spTgt spid="187422"/>
                                        </p:tgtEl>
                                      </p:cBhvr>
                                    </p:animEffect>
                                  </p:childTnLst>
                                </p:cTn>
                              </p:par>
                              <p:par>
                                <p:cTn id="13" presetID="22" presetClass="entr" presetSubtype="1" fill="hold" nodeType="withEffect">
                                  <p:stCondLst>
                                    <p:cond delay="0"/>
                                  </p:stCondLst>
                                  <p:childTnLst>
                                    <p:set>
                                      <p:cBhvr>
                                        <p:cTn id="14" dur="1" fill="hold">
                                          <p:stCondLst>
                                            <p:cond delay="0"/>
                                          </p:stCondLst>
                                        </p:cTn>
                                        <p:tgtEl>
                                          <p:spTgt spid="187451"/>
                                        </p:tgtEl>
                                        <p:attrNameLst>
                                          <p:attrName>style.visibility</p:attrName>
                                        </p:attrNameLst>
                                      </p:cBhvr>
                                      <p:to>
                                        <p:strVal val="visible"/>
                                      </p:to>
                                    </p:set>
                                    <p:animEffect transition="in" filter="wipe(up)">
                                      <p:cBhvr>
                                        <p:cTn id="15" dur="500"/>
                                        <p:tgtEl>
                                          <p:spTgt spid="1874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7421"/>
                                        </p:tgtEl>
                                        <p:attrNameLst>
                                          <p:attrName>style.visibility</p:attrName>
                                        </p:attrNameLst>
                                      </p:cBhvr>
                                      <p:to>
                                        <p:strVal val="visible"/>
                                      </p:to>
                                    </p:set>
                                    <p:animEffect transition="in" filter="dissolve">
                                      <p:cBhvr>
                                        <p:cTn id="20" dur="500"/>
                                        <p:tgtEl>
                                          <p:spTgt spid="18742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87449"/>
                                        </p:tgtEl>
                                        <p:attrNameLst>
                                          <p:attrName>style.visibility</p:attrName>
                                        </p:attrNameLst>
                                      </p:cBhvr>
                                      <p:to>
                                        <p:strVal val="visible"/>
                                      </p:to>
                                    </p:set>
                                    <p:animEffect transition="in" filter="wipe(left)">
                                      <p:cBhvr>
                                        <p:cTn id="24" dur="500"/>
                                        <p:tgtEl>
                                          <p:spTgt spid="187449"/>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87445"/>
                                        </p:tgtEl>
                                        <p:attrNameLst>
                                          <p:attrName>style.visibility</p:attrName>
                                        </p:attrNameLst>
                                      </p:cBhvr>
                                      <p:to>
                                        <p:strVal val="visible"/>
                                      </p:to>
                                    </p:set>
                                    <p:animEffect transition="in" filter="wipe(left)">
                                      <p:cBhvr>
                                        <p:cTn id="28" dur="500"/>
                                        <p:tgtEl>
                                          <p:spTgt spid="187445"/>
                                        </p:tgtEl>
                                      </p:cBhvr>
                                    </p:animEffect>
                                  </p:childTnLst>
                                </p:cTn>
                              </p:par>
                            </p:childTnLst>
                          </p:cTn>
                        </p:par>
                        <p:par>
                          <p:cTn id="29" fill="hold" nodeType="afterGroup">
                            <p:stCondLst>
                              <p:cond delay="1500"/>
                            </p:stCondLst>
                            <p:childTnLst>
                              <p:par>
                                <p:cTn id="30" presetID="22" presetClass="entr" presetSubtype="1" fill="hold" nodeType="afterEffect">
                                  <p:stCondLst>
                                    <p:cond delay="0"/>
                                  </p:stCondLst>
                                  <p:childTnLst>
                                    <p:set>
                                      <p:cBhvr>
                                        <p:cTn id="31" dur="1" fill="hold">
                                          <p:stCondLst>
                                            <p:cond delay="0"/>
                                          </p:stCondLst>
                                        </p:cTn>
                                        <p:tgtEl>
                                          <p:spTgt spid="187452"/>
                                        </p:tgtEl>
                                        <p:attrNameLst>
                                          <p:attrName>style.visibility</p:attrName>
                                        </p:attrNameLst>
                                      </p:cBhvr>
                                      <p:to>
                                        <p:strVal val="visible"/>
                                      </p:to>
                                    </p:set>
                                    <p:animEffect transition="in" filter="wipe(up)">
                                      <p:cBhvr>
                                        <p:cTn id="32" dur="500"/>
                                        <p:tgtEl>
                                          <p:spTgt spid="187452"/>
                                        </p:tgtEl>
                                      </p:cBhvr>
                                    </p:animEffect>
                                  </p:childTnLst>
                                </p:cTn>
                              </p:par>
                            </p:childTnLst>
                          </p:cTn>
                        </p:par>
                        <p:par>
                          <p:cTn id="33" fill="hold" nodeType="afterGroup">
                            <p:stCondLst>
                              <p:cond delay="2000"/>
                            </p:stCondLst>
                            <p:childTnLst>
                              <p:par>
                                <p:cTn id="34" presetID="22" presetClass="entr" presetSubtype="4" fill="hold" nodeType="afterEffect">
                                  <p:stCondLst>
                                    <p:cond delay="0"/>
                                  </p:stCondLst>
                                  <p:childTnLst>
                                    <p:set>
                                      <p:cBhvr>
                                        <p:cTn id="35" dur="1" fill="hold">
                                          <p:stCondLst>
                                            <p:cond delay="0"/>
                                          </p:stCondLst>
                                        </p:cTn>
                                        <p:tgtEl>
                                          <p:spTgt spid="187453"/>
                                        </p:tgtEl>
                                        <p:attrNameLst>
                                          <p:attrName>style.visibility</p:attrName>
                                        </p:attrNameLst>
                                      </p:cBhvr>
                                      <p:to>
                                        <p:strVal val="visible"/>
                                      </p:to>
                                    </p:set>
                                    <p:animEffect transition="in" filter="wipe(down)">
                                      <p:cBhvr>
                                        <p:cTn id="36" dur="500"/>
                                        <p:tgtEl>
                                          <p:spTgt spid="187453"/>
                                        </p:tgtEl>
                                      </p:cBhvr>
                                    </p:animEffect>
                                  </p:childTnLst>
                                </p:cTn>
                              </p:par>
                            </p:childTnLst>
                          </p:cTn>
                        </p:par>
                        <p:par>
                          <p:cTn id="37" fill="hold" nodeType="afterGroup">
                            <p:stCondLst>
                              <p:cond delay="2500"/>
                            </p:stCondLst>
                            <p:childTnLst>
                              <p:par>
                                <p:cTn id="38" presetID="1" presetClass="entr" presetSubtype="0" fill="hold" nodeType="afterEffect">
                                  <p:stCondLst>
                                    <p:cond delay="0"/>
                                  </p:stCondLst>
                                  <p:childTnLst>
                                    <p:set>
                                      <p:cBhvr>
                                        <p:cTn id="39" dur="1" fill="hold">
                                          <p:stCondLst>
                                            <p:cond delay="0"/>
                                          </p:stCondLst>
                                        </p:cTn>
                                        <p:tgtEl>
                                          <p:spTgt spid="187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20" grpId="0"/>
      <p:bldP spid="187421" grpId="0"/>
      <p:bldP spid="1874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08" name="Text Box 56"/>
          <p:cNvSpPr txBox="1">
            <a:spLocks noChangeArrowheads="1"/>
          </p:cNvSpPr>
          <p:nvPr/>
        </p:nvSpPr>
        <p:spPr bwMode="auto">
          <a:xfrm>
            <a:off x="563563" y="784225"/>
            <a:ext cx="510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00066"/>
                </a:solidFill>
              </a:rPr>
              <a:t>Gamma rays are used to kill bacteria, mould and insects in </a:t>
            </a:r>
            <a:r>
              <a:rPr lang="en-US" sz="2400" b="1">
                <a:solidFill>
                  <a:srgbClr val="CC00CC"/>
                </a:solidFill>
              </a:rPr>
              <a:t>food</a:t>
            </a:r>
            <a:r>
              <a:rPr lang="en-US" sz="2400">
                <a:solidFill>
                  <a:srgbClr val="000066"/>
                </a:solidFill>
              </a:rPr>
              <a:t>. </a:t>
            </a:r>
          </a:p>
        </p:txBody>
      </p:sp>
      <p:sp>
        <p:nvSpPr>
          <p:cNvPr id="202812" name="Text Box 60"/>
          <p:cNvSpPr txBox="1">
            <a:spLocks noChangeArrowheads="1"/>
          </p:cNvSpPr>
          <p:nvPr/>
        </p:nvSpPr>
        <p:spPr bwMode="auto">
          <a:xfrm>
            <a:off x="4108450" y="3697288"/>
            <a:ext cx="45100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00066"/>
                </a:solidFill>
              </a:rPr>
              <a:t>Gamma rays are also used to kill bacteria on </a:t>
            </a:r>
            <a:r>
              <a:rPr lang="en-US" sz="2400" b="1">
                <a:solidFill>
                  <a:srgbClr val="CC00CC"/>
                </a:solidFill>
              </a:rPr>
              <a:t>medical equipment</a:t>
            </a:r>
            <a:r>
              <a:rPr lang="en-US" sz="2400">
                <a:solidFill>
                  <a:srgbClr val="000066"/>
                </a:solidFill>
              </a:rPr>
              <a:t>. </a:t>
            </a:r>
          </a:p>
        </p:txBody>
      </p:sp>
      <p:sp>
        <p:nvSpPr>
          <p:cNvPr id="202817" name="Rectangle 65"/>
          <p:cNvSpPr>
            <a:spLocks noGrp="1" noChangeArrowheads="1"/>
          </p:cNvSpPr>
          <p:nvPr>
            <p:ph type="title" idx="4294967295"/>
          </p:nvPr>
        </p:nvSpPr>
        <p:spPr/>
        <p:txBody>
          <a:bodyPr/>
          <a:lstStyle/>
          <a:p>
            <a:r>
              <a:rPr lang="en-GB"/>
              <a:t>How is radiation used for sterilization?</a:t>
            </a:r>
          </a:p>
        </p:txBody>
      </p:sp>
      <p:pic>
        <p:nvPicPr>
          <p:cNvPr id="202823" name="Picture 71" descr="strawb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069975"/>
            <a:ext cx="3324225" cy="2216150"/>
          </a:xfrm>
          <a:prstGeom prst="rect">
            <a:avLst/>
          </a:prstGeom>
          <a:noFill/>
          <a:extLst>
            <a:ext uri="{909E8E84-426E-40DD-AFC4-6F175D3DCCD1}">
              <a14:hiddenFill xmlns:a14="http://schemas.microsoft.com/office/drawing/2010/main">
                <a:solidFill>
                  <a:srgbClr val="FFFFFF"/>
                </a:solidFill>
              </a14:hiddenFill>
            </a:ext>
          </a:extLst>
        </p:spPr>
      </p:pic>
      <p:sp>
        <p:nvSpPr>
          <p:cNvPr id="202824" name="Text Box 72"/>
          <p:cNvSpPr txBox="1">
            <a:spLocks noChangeArrowheads="1"/>
          </p:cNvSpPr>
          <p:nvPr/>
        </p:nvSpPr>
        <p:spPr bwMode="auto">
          <a:xfrm>
            <a:off x="563563" y="1714500"/>
            <a:ext cx="49911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66"/>
                </a:solidFill>
              </a:rPr>
              <a:t>This can be done even after the food has been packaged. It can affect the taste, but supermarkets like it because it lengthens the shelf life.</a:t>
            </a:r>
            <a:endParaRPr lang="en-GB" sz="2400">
              <a:solidFill>
                <a:srgbClr val="000066"/>
              </a:solidFill>
            </a:endParaRPr>
          </a:p>
        </p:txBody>
      </p:sp>
      <p:pic>
        <p:nvPicPr>
          <p:cNvPr id="202825" name="Picture 73" descr="syrin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3616325"/>
            <a:ext cx="3016250" cy="2730500"/>
          </a:xfrm>
          <a:prstGeom prst="rect">
            <a:avLst/>
          </a:prstGeom>
          <a:noFill/>
          <a:extLst>
            <a:ext uri="{909E8E84-426E-40DD-AFC4-6F175D3DCCD1}">
              <a14:hiddenFill xmlns:a14="http://schemas.microsoft.com/office/drawing/2010/main">
                <a:solidFill>
                  <a:srgbClr val="FFFFFF"/>
                </a:solidFill>
              </a14:hiddenFill>
            </a:ext>
          </a:extLst>
        </p:spPr>
      </p:pic>
      <p:sp>
        <p:nvSpPr>
          <p:cNvPr id="202826" name="Text Box 74"/>
          <p:cNvSpPr txBox="1">
            <a:spLocks noChangeArrowheads="1"/>
          </p:cNvSpPr>
          <p:nvPr/>
        </p:nvSpPr>
        <p:spPr bwMode="auto">
          <a:xfrm>
            <a:off x="4108450" y="4978400"/>
            <a:ext cx="4533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66"/>
                </a:solidFill>
              </a:rPr>
              <a:t>It is particularly useful with plastic equipment that would be damaged by heat sterilization.</a:t>
            </a:r>
            <a:endParaRPr lang="en-GB" sz="2400">
              <a:solidFill>
                <a:srgbClr val="000066"/>
              </a:solidFill>
            </a:endParaRPr>
          </a:p>
        </p:txBody>
      </p:sp>
      <p:pic>
        <p:nvPicPr>
          <p:cNvPr id="202827" name="Picture 75"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8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2808"/>
                                        </p:tgtEl>
                                        <p:attrNameLst>
                                          <p:attrName>style.visibility</p:attrName>
                                        </p:attrNameLst>
                                      </p:cBhvr>
                                      <p:to>
                                        <p:strVal val="visible"/>
                                      </p:to>
                                    </p:set>
                                    <p:animEffect transition="in" filter="dissolve">
                                      <p:cBhvr>
                                        <p:cTn id="7" dur="500"/>
                                        <p:tgtEl>
                                          <p:spTgt spid="202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824"/>
                                        </p:tgtEl>
                                        <p:attrNameLst>
                                          <p:attrName>style.visibility</p:attrName>
                                        </p:attrNameLst>
                                      </p:cBhvr>
                                      <p:to>
                                        <p:strVal val="visible"/>
                                      </p:to>
                                    </p:set>
                                    <p:animEffect transition="in" filter="dissolve">
                                      <p:cBhvr>
                                        <p:cTn id="12" dur="500"/>
                                        <p:tgtEl>
                                          <p:spTgt spid="202824"/>
                                        </p:tgtEl>
                                      </p:cBhvr>
                                    </p:animEffect>
                                  </p:childTnLst>
                                </p:cTn>
                              </p:par>
                              <p:par>
                                <p:cTn id="13" presetID="22" presetClass="entr" presetSubtype="1" fill="hold" nodeType="withEffect">
                                  <p:stCondLst>
                                    <p:cond delay="0"/>
                                  </p:stCondLst>
                                  <p:childTnLst>
                                    <p:set>
                                      <p:cBhvr>
                                        <p:cTn id="14" dur="1" fill="hold">
                                          <p:stCondLst>
                                            <p:cond delay="0"/>
                                          </p:stCondLst>
                                        </p:cTn>
                                        <p:tgtEl>
                                          <p:spTgt spid="202823"/>
                                        </p:tgtEl>
                                        <p:attrNameLst>
                                          <p:attrName>style.visibility</p:attrName>
                                        </p:attrNameLst>
                                      </p:cBhvr>
                                      <p:to>
                                        <p:strVal val="visible"/>
                                      </p:to>
                                    </p:set>
                                    <p:animEffect transition="in" filter="wipe(up)">
                                      <p:cBhvr>
                                        <p:cTn id="15" dur="500"/>
                                        <p:tgtEl>
                                          <p:spTgt spid="2028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2812"/>
                                        </p:tgtEl>
                                        <p:attrNameLst>
                                          <p:attrName>style.visibility</p:attrName>
                                        </p:attrNameLst>
                                      </p:cBhvr>
                                      <p:to>
                                        <p:strVal val="visible"/>
                                      </p:to>
                                    </p:set>
                                    <p:animEffect transition="in" filter="dissolve">
                                      <p:cBhvr>
                                        <p:cTn id="20" dur="500"/>
                                        <p:tgtEl>
                                          <p:spTgt spid="202812"/>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02825"/>
                                        </p:tgtEl>
                                        <p:attrNameLst>
                                          <p:attrName>style.visibility</p:attrName>
                                        </p:attrNameLst>
                                      </p:cBhvr>
                                      <p:to>
                                        <p:strVal val="visible"/>
                                      </p:to>
                                    </p:set>
                                    <p:animEffect transition="in" filter="wipe(left)">
                                      <p:cBhvr>
                                        <p:cTn id="24" dur="500"/>
                                        <p:tgtEl>
                                          <p:spTgt spid="2028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2826"/>
                                        </p:tgtEl>
                                        <p:attrNameLst>
                                          <p:attrName>style.visibility</p:attrName>
                                        </p:attrNameLst>
                                      </p:cBhvr>
                                      <p:to>
                                        <p:strVal val="visible"/>
                                      </p:to>
                                    </p:set>
                                    <p:animEffect transition="in" filter="dissolve">
                                      <p:cBhvr>
                                        <p:cTn id="29" dur="500"/>
                                        <p:tgtEl>
                                          <p:spTgt spid="202826"/>
                                        </p:tgtEl>
                                      </p:cBhvr>
                                    </p:animEffec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0"/>
                                          </p:stCondLst>
                                        </p:cTn>
                                        <p:tgtEl>
                                          <p:spTgt spid="202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08" grpId="0"/>
      <p:bldP spid="202812" grpId="0"/>
      <p:bldP spid="202824" grpId="0"/>
      <p:bldP spid="2028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bwMode="auto">
          <a:xfrm>
            <a:off x="35497" y="1146334"/>
            <a:ext cx="3816423" cy="719585"/>
          </a:xfrm>
          <a:prstGeom prst="rect">
            <a:avLst/>
          </a:prstGeom>
          <a:noFill/>
          <a:ln>
            <a:noFill/>
          </a:ln>
          <a:extLst/>
        </p:spPr>
        <p:txBody>
          <a:bodyPr anchor="ctr">
            <a:noAutofit/>
          </a:bodyPr>
          <a:lstStyle>
            <a:lvl1pPr algn="ctr" rtl="0" eaLnBrk="0" fontAlgn="base" hangingPunct="0">
              <a:spcBef>
                <a:spcPct val="0"/>
              </a:spcBef>
              <a:spcAft>
                <a:spcPct val="0"/>
              </a:spcAft>
              <a:defRPr sz="4400" kern="1200">
                <a:solidFill>
                  <a:srgbClr val="00006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GB" sz="1800" dirty="0" smtClean="0">
                <a:effectLst>
                  <a:glow rad="101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Date and title in books. You need a pen, pencil &amp; ruler.</a:t>
            </a:r>
          </a:p>
        </p:txBody>
      </p:sp>
      <p:sp>
        <p:nvSpPr>
          <p:cNvPr id="6" name="Rectangle 5"/>
          <p:cNvSpPr/>
          <p:nvPr/>
        </p:nvSpPr>
        <p:spPr>
          <a:xfrm>
            <a:off x="1547664" y="570746"/>
            <a:ext cx="5976664" cy="553998"/>
          </a:xfrm>
          <a:prstGeom prst="rect">
            <a:avLst/>
          </a:prstGeom>
        </p:spPr>
        <p:txBody>
          <a:bodyPr wrap="square">
            <a:spAutoFit/>
          </a:bodyPr>
          <a:lstStyle/>
          <a:p>
            <a:pPr algn="ctr"/>
            <a:r>
              <a:rPr lang="en-GB" sz="3000" u="sng" dirty="0" smtClean="0">
                <a:solidFill>
                  <a:srgbClr val="000066"/>
                </a:solidFill>
                <a:latin typeface="+mj-lt"/>
              </a:rPr>
              <a:t>Radioactivity</a:t>
            </a:r>
            <a:endParaRPr lang="en-GB" sz="3000" u="sng" dirty="0">
              <a:solidFill>
                <a:srgbClr val="000066"/>
              </a:solidFill>
              <a:latin typeface="+mj-lt"/>
            </a:endParaRPr>
          </a:p>
        </p:txBody>
      </p:sp>
      <p:sp>
        <p:nvSpPr>
          <p:cNvPr id="7" name="Rectangle 6"/>
          <p:cNvSpPr/>
          <p:nvPr/>
        </p:nvSpPr>
        <p:spPr>
          <a:xfrm>
            <a:off x="-36512" y="45785"/>
            <a:ext cx="5112568" cy="553998"/>
          </a:xfrm>
          <a:prstGeom prst="rect">
            <a:avLst/>
          </a:prstGeom>
        </p:spPr>
        <p:txBody>
          <a:bodyPr wrap="square">
            <a:spAutoFit/>
          </a:bodyPr>
          <a:lstStyle/>
          <a:p>
            <a:fld id="{402E896D-5FCF-4D32-88B5-78C19D3DEEB1}" type="datetime2">
              <a:rPr lang="en-GB" sz="3000" u="sng" smtClean="0">
                <a:solidFill>
                  <a:srgbClr val="000066"/>
                </a:solidFill>
                <a:latin typeface="+mj-lt"/>
              </a:rPr>
              <a:t>Thursday, 16 February 2017</a:t>
            </a:fld>
            <a:endParaRPr lang="en-GB" sz="3000" dirty="0">
              <a:solidFill>
                <a:srgbClr val="000066"/>
              </a:solidFill>
              <a:latin typeface="+mj-lt"/>
            </a:endParaRPr>
          </a:p>
        </p:txBody>
      </p:sp>
      <p:sp>
        <p:nvSpPr>
          <p:cNvPr id="9" name="Content Placeholder 2"/>
          <p:cNvSpPr>
            <a:spLocks noGrp="1"/>
          </p:cNvSpPr>
          <p:nvPr>
            <p:ph idx="1"/>
          </p:nvPr>
        </p:nvSpPr>
        <p:spPr>
          <a:xfrm>
            <a:off x="35496" y="1948745"/>
            <a:ext cx="9000999" cy="4525963"/>
          </a:xfrm>
        </p:spPr>
        <p:txBody>
          <a:bodyPr>
            <a:normAutofit/>
          </a:bodyPr>
          <a:lstStyle/>
          <a:p>
            <a:pPr marL="109728" indent="0">
              <a:buNone/>
            </a:pPr>
            <a:r>
              <a:rPr lang="en-GB" sz="2800" dirty="0">
                <a:effectLst>
                  <a:glow rad="101600">
                    <a:schemeClr val="accent1">
                      <a:satMod val="175000"/>
                      <a:alpha val="40000"/>
                    </a:schemeClr>
                  </a:glow>
                  <a:outerShdw blurRad="38100" dist="38100" dir="2700000" algn="tl">
                    <a:srgbClr val="000000">
                      <a:alpha val="43137"/>
                    </a:srgbClr>
                  </a:outerShdw>
                </a:effectLst>
              </a:rPr>
              <a:t>Starter Activity – 5</a:t>
            </a:r>
            <a:r>
              <a:rPr lang="en-GB" sz="2800" dirty="0" smtClean="0">
                <a:effectLst>
                  <a:glow rad="101600">
                    <a:schemeClr val="accent1">
                      <a:satMod val="175000"/>
                      <a:alpha val="40000"/>
                    </a:schemeClr>
                  </a:glow>
                  <a:outerShdw blurRad="38100" dist="38100" dir="2700000" algn="tl">
                    <a:srgbClr val="000000">
                      <a:alpha val="43137"/>
                    </a:srgbClr>
                  </a:outerShdw>
                </a:effectLst>
              </a:rPr>
              <a:t> minutes</a:t>
            </a:r>
          </a:p>
          <a:p>
            <a:pPr marL="109728" indent="0">
              <a:buNone/>
            </a:pPr>
            <a:endParaRPr lang="en-GB" sz="2800" dirty="0">
              <a:effectLst>
                <a:glow rad="101600">
                  <a:schemeClr val="accent1">
                    <a:satMod val="175000"/>
                    <a:alpha val="40000"/>
                  </a:schemeClr>
                </a:glow>
                <a:outerShdw blurRad="38100" dist="38100" dir="2700000" algn="tl">
                  <a:srgbClr val="000000">
                    <a:alpha val="43137"/>
                  </a:srgbClr>
                </a:outerShdw>
              </a:effectLst>
            </a:endParaRPr>
          </a:p>
          <a:p>
            <a:pPr marL="109728" indent="0">
              <a:buNone/>
            </a:pPr>
            <a:r>
              <a:rPr lang="en-GB" sz="2800" dirty="0" smtClean="0">
                <a:solidFill>
                  <a:schemeClr val="tx1"/>
                </a:solidFill>
                <a:effectLst/>
              </a:rPr>
              <a:t>Exam question</a:t>
            </a:r>
          </a:p>
          <a:p>
            <a:pPr marL="109728" indent="0">
              <a:buNone/>
            </a:pPr>
            <a:endParaRPr lang="en-GB" dirty="0" smtClean="0"/>
          </a:p>
        </p:txBody>
      </p:sp>
    </p:spTree>
    <p:custDataLst>
      <p:tags r:id="rId1"/>
    </p:custDataLst>
    <p:extLst>
      <p:ext uri="{BB962C8B-B14F-4D97-AF65-F5344CB8AC3E}">
        <p14:creationId xmlns:p14="http://schemas.microsoft.com/office/powerpoint/2010/main" val="3366994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31"/>
          <p:cNvGraphicFramePr>
            <a:graphicFrameLocks noGrp="1"/>
          </p:cNvGraphicFramePr>
          <p:nvPr>
            <p:extLst>
              <p:ext uri="{D42A27DB-BD31-4B8C-83A1-F6EECF244321}">
                <p14:modId xmlns:p14="http://schemas.microsoft.com/office/powerpoint/2010/main" val="3620124135"/>
              </p:ext>
            </p:extLst>
          </p:nvPr>
        </p:nvGraphicFramePr>
        <p:xfrm>
          <a:off x="0" y="1"/>
          <a:ext cx="9144000" cy="6364901"/>
        </p:xfrm>
        <a:graphic>
          <a:graphicData uri="http://schemas.openxmlformats.org/drawingml/2006/table">
            <a:tbl>
              <a:tblPr/>
              <a:tblGrid>
                <a:gridCol w="2843808"/>
                <a:gridCol w="6300192"/>
              </a:tblGrid>
              <a:tr h="85535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pPr marL="0" indent="0" algn="ctr" eaLnBrk="1" fontAlgn="auto" hangingPunct="1">
                        <a:spcAft>
                          <a:spcPts val="0"/>
                        </a:spcAft>
                        <a:buFont typeface="Arial" panose="020B0604020202020204" pitchFamily="34" charset="0"/>
                        <a:buNone/>
                        <a:defRPr/>
                      </a:pPr>
                      <a:endParaRPr lang="en-GB" sz="2400" dirty="0" smtClean="0">
                        <a:solidFill>
                          <a:schemeClr val="bg1"/>
                        </a:solidFill>
                        <a:latin typeface="Arial" panose="020B060402020202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474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pitchFamily="34" charset="0"/>
                          <a:cs typeface="Arial" pitchFamily="34"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pitchFamily="34" charset="0"/>
                          <a:cs typeface="Arial" pitchFamily="34" charset="0"/>
                        </a:rPr>
                        <a:t>Target 1-9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r>
                        <a:rPr lang="en-GB" sz="2400" b="0" kern="1200" baseline="0" dirty="0" smtClean="0">
                          <a:solidFill>
                            <a:schemeClr val="tx1"/>
                          </a:solidFill>
                          <a:effectLst/>
                          <a:latin typeface="Arial" panose="020B0604020202020204" pitchFamily="34" charset="0"/>
                          <a:ea typeface="+mn-ea"/>
                          <a:cs typeface="Arial" panose="020B0604020202020204" pitchFamily="34" charset="0"/>
                        </a:rPr>
                        <a:t>Identify </a:t>
                      </a:r>
                      <a:r>
                        <a:rPr lang="en-GB" sz="2400" b="0" kern="1200" baseline="0" dirty="0" smtClean="0">
                          <a:solidFill>
                            <a:schemeClr val="tx1"/>
                          </a:solidFill>
                          <a:effectLst/>
                          <a:latin typeface="Arial" panose="020B0604020202020204" pitchFamily="34" charset="0"/>
                          <a:ea typeface="+mn-ea"/>
                          <a:cs typeface="Arial" panose="020B0604020202020204" pitchFamily="34" charset="0"/>
                        </a:rPr>
                        <a:t>the three types of radiation</a:t>
                      </a:r>
                    </a:p>
                    <a:p>
                      <a:pPr algn="ctr"/>
                      <a:endParaRPr lang="en-GB" sz="2400" b="0" kern="1200" baseline="0" dirty="0" smtClean="0">
                        <a:solidFill>
                          <a:schemeClr val="tx1"/>
                        </a:solidFill>
                        <a:effectLst/>
                        <a:latin typeface="Arial" panose="020B0604020202020204" pitchFamily="34" charset="0"/>
                        <a:ea typeface="+mn-ea"/>
                        <a:cs typeface="Arial" panose="020B0604020202020204" pitchFamily="34" charset="0"/>
                      </a:endParaRPr>
                    </a:p>
                    <a:p>
                      <a:pPr algn="ctr"/>
                      <a:r>
                        <a:rPr lang="en-GB" sz="2400" b="0" kern="1200" baseline="0" dirty="0" smtClean="0">
                          <a:solidFill>
                            <a:schemeClr val="tx1"/>
                          </a:solidFill>
                          <a:effectLst/>
                          <a:latin typeface="Arial" panose="020B0604020202020204" pitchFamily="34" charset="0"/>
                          <a:ea typeface="+mn-ea"/>
                          <a:cs typeface="Arial" panose="020B0604020202020204" pitchFamily="34" charset="0"/>
                        </a:rPr>
                        <a:t>Identify how we can detect radiation</a:t>
                      </a:r>
                      <a:endParaRPr lang="en-GB" sz="2400" b="0" kern="1200" baseline="0" dirty="0" smtClean="0">
                        <a:solidFill>
                          <a:schemeClr val="tx1"/>
                        </a:solidFill>
                        <a:effectLst/>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229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(F/H)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Target 4-9</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algn="ctr"/>
                      <a:r>
                        <a:rPr lang="en-GB" sz="2400" kern="1200" dirty="0" smtClean="0">
                          <a:solidFill>
                            <a:schemeClr val="tx1"/>
                          </a:solidFill>
                          <a:effectLst/>
                          <a:latin typeface="Arial" pitchFamily="34" charset="0"/>
                          <a:ea typeface="+mn-ea"/>
                          <a:cs typeface="Arial" pitchFamily="34" charset="0"/>
                        </a:rPr>
                        <a:t>Describe </a:t>
                      </a:r>
                      <a:r>
                        <a:rPr lang="en-GB" sz="2400" kern="1200" dirty="0" smtClean="0">
                          <a:solidFill>
                            <a:schemeClr val="tx1"/>
                          </a:solidFill>
                          <a:effectLst/>
                          <a:latin typeface="Arial" pitchFamily="34" charset="0"/>
                          <a:ea typeface="+mn-ea"/>
                          <a:cs typeface="Arial" pitchFamily="34" charset="0"/>
                        </a:rPr>
                        <a:t>the properties of the three types</a:t>
                      </a:r>
                      <a:r>
                        <a:rPr lang="en-GB" sz="2400" kern="1200" baseline="0" dirty="0" smtClean="0">
                          <a:solidFill>
                            <a:schemeClr val="tx1"/>
                          </a:solidFill>
                          <a:effectLst/>
                          <a:latin typeface="Arial" pitchFamily="34" charset="0"/>
                          <a:ea typeface="+mn-ea"/>
                          <a:cs typeface="Arial" pitchFamily="34" charset="0"/>
                        </a:rPr>
                        <a:t> of radiation</a:t>
                      </a:r>
                      <a:endParaRPr lang="en-GB" sz="2400" kern="1200" dirty="0" smtClean="0">
                        <a:solidFill>
                          <a:schemeClr val="tx1"/>
                        </a:solidFill>
                        <a:effectLst/>
                        <a:latin typeface="Arial" pitchFamily="34" charset="0"/>
                        <a:ea typeface="+mn-ea"/>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1296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Target 5-9</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AE2B"/>
                    </a:solidFill>
                  </a:tcPr>
                </a:tc>
                <a:tc>
                  <a:txBody>
                    <a:bodyPr/>
                    <a:lstStyle/>
                    <a:p>
                      <a:pPr algn="ctr"/>
                      <a:r>
                        <a:rPr lang="en-GB" sz="2800" kern="1200" dirty="0" smtClean="0">
                          <a:solidFill>
                            <a:schemeClr val="tx1"/>
                          </a:solidFill>
                          <a:effectLst/>
                          <a:latin typeface="Arial" pitchFamily="34" charset="0"/>
                          <a:ea typeface="+mn-ea"/>
                          <a:cs typeface="Arial" pitchFamily="34" charset="0"/>
                        </a:rPr>
                        <a:t>Explain why radiation is given</a:t>
                      </a:r>
                      <a:r>
                        <a:rPr lang="en-GB" sz="2800" kern="1200" baseline="0" dirty="0" smtClean="0">
                          <a:solidFill>
                            <a:schemeClr val="tx1"/>
                          </a:solidFill>
                          <a:effectLst/>
                          <a:latin typeface="Arial" pitchFamily="34" charset="0"/>
                          <a:ea typeface="+mn-ea"/>
                          <a:cs typeface="Arial" pitchFamily="34" charset="0"/>
                        </a:rPr>
                        <a:t> out by some nuclei</a:t>
                      </a:r>
                      <a:endParaRPr lang="en-GB" sz="2800" kern="1200" dirty="0">
                        <a:solidFill>
                          <a:schemeClr val="tx1"/>
                        </a:solidFill>
                        <a:effectLst/>
                        <a:latin typeface="Arial" pitchFamily="34" charset="0"/>
                        <a:ea typeface="+mn-ea"/>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AE2B"/>
                    </a:solidFill>
                  </a:tcPr>
                </a:tc>
              </a:tr>
              <a:tr h="150935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smtClean="0">
                          <a:ln>
                            <a:noFill/>
                          </a:ln>
                          <a:solidFill>
                            <a:srgbClr val="002060"/>
                          </a:solidFill>
                          <a:effectLst/>
                          <a:latin typeface="Arial" pitchFamily="34" charset="0"/>
                          <a:cs typeface="Arial" pitchFamily="34" charset="0"/>
                        </a:rPr>
                        <a:t>Extension: Application of Knowledge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smtClean="0">
                          <a:ln>
                            <a:noFill/>
                          </a:ln>
                          <a:solidFill>
                            <a:srgbClr val="002060"/>
                          </a:solidFill>
                          <a:effectLst/>
                          <a:latin typeface="Arial" pitchFamily="34" charset="0"/>
                          <a:cs typeface="Arial" pitchFamily="34" charset="0"/>
                        </a:rPr>
                        <a:t>Target 8/9</a:t>
                      </a:r>
                      <a:endParaRPr kumimoji="0" lang="en-GB" sz="1800" b="0" i="0" u="none" strike="noStrike" cap="none" normalizeH="0" baseline="0" dirty="0" smtClean="0">
                        <a:ln>
                          <a:noFill/>
                        </a:ln>
                        <a:solidFill>
                          <a:srgbClr val="002060"/>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lang="en-GB" sz="2400" dirty="0" smtClean="0">
                          <a:solidFill>
                            <a:srgbClr val="002060"/>
                          </a:solidFill>
                          <a:latin typeface="Arial" pitchFamily="34" charset="0"/>
                          <a:cs typeface="Arial" pitchFamily="34" charset="0"/>
                        </a:rPr>
                        <a:t>Compare the </a:t>
                      </a:r>
                      <a:r>
                        <a:rPr lang="en-GB" sz="2400" dirty="0" smtClean="0">
                          <a:solidFill>
                            <a:srgbClr val="002060"/>
                          </a:solidFill>
                          <a:latin typeface="Arial" pitchFamily="34" charset="0"/>
                          <a:cs typeface="Arial" pitchFamily="34" charset="0"/>
                        </a:rPr>
                        <a:t>types</a:t>
                      </a:r>
                      <a:r>
                        <a:rPr lang="en-GB" sz="2400" baseline="0" dirty="0" smtClean="0">
                          <a:solidFill>
                            <a:srgbClr val="002060"/>
                          </a:solidFill>
                          <a:latin typeface="Arial" pitchFamily="34" charset="0"/>
                          <a:cs typeface="Arial" pitchFamily="34" charset="0"/>
                        </a:rPr>
                        <a:t> of radiation, linking their properties to their uses</a:t>
                      </a:r>
                      <a:endParaRPr lang="en-GB" sz="2400" dirty="0" smtClean="0">
                        <a:solidFill>
                          <a:srgbClr val="002060"/>
                        </a:solidFill>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sp>
        <p:nvSpPr>
          <p:cNvPr id="4" name="TextBox 3"/>
          <p:cNvSpPr txBox="1"/>
          <p:nvPr/>
        </p:nvSpPr>
        <p:spPr>
          <a:xfrm>
            <a:off x="3059832" y="116632"/>
            <a:ext cx="3312368" cy="553998"/>
          </a:xfrm>
          <a:prstGeom prst="rect">
            <a:avLst/>
          </a:prstGeom>
          <a:noFill/>
        </p:spPr>
        <p:txBody>
          <a:bodyPr wrap="square" rtlCol="0">
            <a:spAutoFit/>
          </a:bodyPr>
          <a:lstStyle/>
          <a:p>
            <a:r>
              <a:rPr lang="en-GB" sz="3000" dirty="0" smtClean="0">
                <a:solidFill>
                  <a:srgbClr val="002060"/>
                </a:solidFill>
              </a:rPr>
              <a:t>Learning Outcomes</a:t>
            </a:r>
            <a:endParaRPr lang="en-GB" sz="3000" dirty="0">
              <a:solidFill>
                <a:srgbClr val="002060"/>
              </a:solidFill>
            </a:endParaRPr>
          </a:p>
        </p:txBody>
      </p:sp>
    </p:spTree>
    <p:custDataLst>
      <p:tags r:id="rId1"/>
    </p:custDataLst>
    <p:extLst>
      <p:ext uri="{BB962C8B-B14F-4D97-AF65-F5344CB8AC3E}">
        <p14:creationId xmlns:p14="http://schemas.microsoft.com/office/powerpoint/2010/main" val="240583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4" name="Rectangle 6"/>
          <p:cNvSpPr>
            <a:spLocks noGrp="1" noChangeArrowheads="1"/>
          </p:cNvSpPr>
          <p:nvPr>
            <p:ph type="title"/>
          </p:nvPr>
        </p:nvSpPr>
        <p:spPr/>
        <p:txBody>
          <a:bodyPr/>
          <a:lstStyle/>
          <a:p>
            <a:pPr eaLnBrk="1" hangingPunct="1">
              <a:defRPr/>
            </a:pPr>
            <a:r>
              <a:rPr lang="en-GB" smtClean="0"/>
              <a:t>Sources of Background Radiation</a:t>
            </a:r>
          </a:p>
        </p:txBody>
      </p:sp>
      <p:pic>
        <p:nvPicPr>
          <p:cNvPr id="442379" name="Picture 11" descr="img_mid_5292"/>
          <p:cNvPicPr>
            <a:picLocks noChangeAspect="1" noChangeArrowheads="1"/>
          </p:cNvPicPr>
          <p:nvPr/>
        </p:nvPicPr>
        <p:blipFill>
          <a:blip r:embed="rId2" cstate="print"/>
          <a:srcRect/>
          <a:stretch>
            <a:fillRect/>
          </a:stretch>
        </p:blipFill>
        <p:spPr bwMode="auto">
          <a:xfrm>
            <a:off x="487363" y="836613"/>
            <a:ext cx="7686675" cy="5413375"/>
          </a:xfrm>
          <a:prstGeom prst="rect">
            <a:avLst/>
          </a:prstGeom>
          <a:noFill/>
          <a:ln w="9525">
            <a:noFill/>
            <a:miter lim="800000"/>
            <a:headEnd/>
            <a:tailEnd/>
          </a:ln>
        </p:spPr>
      </p:pic>
    </p:spTree>
    <p:extLst>
      <p:ext uri="{BB962C8B-B14F-4D97-AF65-F5344CB8AC3E}">
        <p14:creationId xmlns:p14="http://schemas.microsoft.com/office/powerpoint/2010/main" val="3394726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2379"/>
                                        </p:tgtEl>
                                        <p:attrNameLst>
                                          <p:attrName>style.visibility</p:attrName>
                                        </p:attrNameLst>
                                      </p:cBhvr>
                                      <p:to>
                                        <p:strVal val="visible"/>
                                      </p:to>
                                    </p:set>
                                    <p:animEffect transition="in" filter="wipe(up)">
                                      <p:cBhvr>
                                        <p:cTn id="7" dur="500"/>
                                        <p:tgtEl>
                                          <p:spTgt spid="442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descr="atom"/>
          <p:cNvPicPr>
            <a:picLocks noChangeAspect="1" noChangeArrowheads="1"/>
          </p:cNvPicPr>
          <p:nvPr/>
        </p:nvPicPr>
        <p:blipFill>
          <a:blip r:embed="rId3" cstate="print"/>
          <a:srcRect/>
          <a:stretch>
            <a:fillRect/>
          </a:stretch>
        </p:blipFill>
        <p:spPr bwMode="auto">
          <a:xfrm>
            <a:off x="5164138" y="1684338"/>
            <a:ext cx="2244725" cy="2293937"/>
          </a:xfrm>
          <a:prstGeom prst="rect">
            <a:avLst/>
          </a:prstGeom>
          <a:noFill/>
        </p:spPr>
      </p:pic>
      <p:sp>
        <p:nvSpPr>
          <p:cNvPr id="440323" name="Rectangle 3"/>
          <p:cNvSpPr>
            <a:spLocks noGrp="1" noChangeArrowheads="1"/>
          </p:cNvSpPr>
          <p:nvPr>
            <p:ph type="title" idx="4294967295"/>
          </p:nvPr>
        </p:nvSpPr>
        <p:spPr/>
        <p:txBody>
          <a:bodyPr/>
          <a:lstStyle/>
          <a:p>
            <a:r>
              <a:rPr lang="en-GB"/>
              <a:t>What is ‘radiation’?</a:t>
            </a:r>
          </a:p>
        </p:txBody>
      </p:sp>
      <p:sp>
        <p:nvSpPr>
          <p:cNvPr id="440324" name="Text Box 4"/>
          <p:cNvSpPr txBox="1">
            <a:spLocks noChangeArrowheads="1"/>
          </p:cNvSpPr>
          <p:nvPr/>
        </p:nvSpPr>
        <p:spPr bwMode="auto">
          <a:xfrm>
            <a:off x="563563" y="784225"/>
            <a:ext cx="8580437" cy="822325"/>
          </a:xfrm>
          <a:prstGeom prst="rect">
            <a:avLst/>
          </a:prstGeom>
          <a:noFill/>
          <a:ln w="38100" algn="ctr">
            <a:noFill/>
            <a:miter lim="800000"/>
            <a:headEnd type="none" w="sm" len="sm"/>
            <a:tailEnd type="none" w="lg" len="lg"/>
          </a:ln>
          <a:effectLst/>
        </p:spPr>
        <p:txBody>
          <a:bodyPr rIns="0">
            <a:spAutoFit/>
          </a:bodyPr>
          <a:lstStyle/>
          <a:p>
            <a:pPr eaLnBrk="0" fontAlgn="base" hangingPunct="0">
              <a:spcBef>
                <a:spcPct val="50000"/>
              </a:spcBef>
              <a:spcAft>
                <a:spcPct val="0"/>
              </a:spcAft>
            </a:pPr>
            <a:r>
              <a:rPr lang="en-GB" sz="2400">
                <a:solidFill>
                  <a:srgbClr val="010066"/>
                </a:solidFill>
              </a:rPr>
              <a:t>The term </a:t>
            </a:r>
            <a:r>
              <a:rPr lang="en-GB" sz="2400" b="1">
                <a:solidFill>
                  <a:srgbClr val="CC00CC"/>
                </a:solidFill>
              </a:rPr>
              <a:t>radiation</a:t>
            </a:r>
            <a:r>
              <a:rPr lang="en-GB" sz="2400">
                <a:solidFill>
                  <a:srgbClr val="010066"/>
                </a:solidFill>
              </a:rPr>
              <a:t> (also known as </a:t>
            </a:r>
            <a:r>
              <a:rPr lang="en-GB" sz="2400" b="1">
                <a:solidFill>
                  <a:srgbClr val="CC00CC"/>
                </a:solidFill>
              </a:rPr>
              <a:t>nuclear</a:t>
            </a:r>
            <a:r>
              <a:rPr lang="en-GB" sz="2400">
                <a:solidFill>
                  <a:srgbClr val="000066"/>
                </a:solidFill>
              </a:rPr>
              <a:t> </a:t>
            </a:r>
            <a:r>
              <a:rPr lang="en-GB" sz="2400" b="1">
                <a:solidFill>
                  <a:srgbClr val="CC00CC"/>
                </a:solidFill>
              </a:rPr>
              <a:t>radiation</a:t>
            </a:r>
            <a:r>
              <a:rPr lang="en-GB" sz="2400">
                <a:solidFill>
                  <a:srgbClr val="010066"/>
                </a:solidFill>
              </a:rPr>
              <a:t>) refers to the p</a:t>
            </a:r>
            <a:r>
              <a:rPr lang="en-GB" sz="2400">
                <a:solidFill>
                  <a:srgbClr val="000066"/>
                </a:solidFill>
              </a:rPr>
              <a:t>articles or waves emitted by radioactive substances.</a:t>
            </a:r>
          </a:p>
        </p:txBody>
      </p:sp>
      <p:grpSp>
        <p:nvGrpSpPr>
          <p:cNvPr id="2" name="Group 5"/>
          <p:cNvGrpSpPr>
            <a:grpSpLocks/>
          </p:cNvGrpSpPr>
          <p:nvPr/>
        </p:nvGrpSpPr>
        <p:grpSpPr bwMode="auto">
          <a:xfrm>
            <a:off x="6515100" y="2728913"/>
            <a:ext cx="2452688" cy="476250"/>
            <a:chOff x="4104" y="1719"/>
            <a:chExt cx="1545" cy="300"/>
          </a:xfrm>
        </p:grpSpPr>
        <p:sp>
          <p:nvSpPr>
            <p:cNvPr id="440326" name="Line 6"/>
            <p:cNvSpPr>
              <a:spLocks noChangeShapeType="1"/>
            </p:cNvSpPr>
            <p:nvPr/>
          </p:nvSpPr>
          <p:spPr bwMode="auto">
            <a:xfrm flipH="1" flipV="1">
              <a:off x="4104" y="1719"/>
              <a:ext cx="742" cy="156"/>
            </a:xfrm>
            <a:prstGeom prst="line">
              <a:avLst/>
            </a:prstGeom>
            <a:noFill/>
            <a:ln w="38100">
              <a:solidFill>
                <a:schemeClr val="tx1"/>
              </a:solidFill>
              <a:round/>
              <a:headEnd type="oval" w="med" len="med"/>
              <a:tailEnd type="triangle" w="lg" len="lg"/>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440327" name="Text Box 7"/>
            <p:cNvSpPr txBox="1">
              <a:spLocks noChangeArrowheads="1"/>
            </p:cNvSpPr>
            <p:nvPr/>
          </p:nvSpPr>
          <p:spPr bwMode="auto">
            <a:xfrm>
              <a:off x="4857" y="1731"/>
              <a:ext cx="792"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GB" sz="2400" b="1">
                  <a:solidFill>
                    <a:srgbClr val="CC00CC"/>
                  </a:solidFill>
                </a:rPr>
                <a:t>proton</a:t>
              </a:r>
            </a:p>
          </p:txBody>
        </p:sp>
      </p:grpSp>
      <p:grpSp>
        <p:nvGrpSpPr>
          <p:cNvPr id="3" name="Group 8"/>
          <p:cNvGrpSpPr>
            <a:grpSpLocks/>
          </p:cNvGrpSpPr>
          <p:nvPr/>
        </p:nvGrpSpPr>
        <p:grpSpPr bwMode="auto">
          <a:xfrm>
            <a:off x="6303963" y="3065463"/>
            <a:ext cx="2652712" cy="742950"/>
            <a:chOff x="3971" y="1931"/>
            <a:chExt cx="1671" cy="468"/>
          </a:xfrm>
        </p:grpSpPr>
        <p:sp>
          <p:nvSpPr>
            <p:cNvPr id="440329" name="Line 9"/>
            <p:cNvSpPr>
              <a:spLocks noChangeShapeType="1"/>
            </p:cNvSpPr>
            <p:nvPr/>
          </p:nvSpPr>
          <p:spPr bwMode="auto">
            <a:xfrm flipH="1" flipV="1">
              <a:off x="3971" y="1931"/>
              <a:ext cx="763" cy="337"/>
            </a:xfrm>
            <a:prstGeom prst="line">
              <a:avLst/>
            </a:prstGeom>
            <a:noFill/>
            <a:ln w="38100">
              <a:solidFill>
                <a:schemeClr val="tx1"/>
              </a:solidFill>
              <a:round/>
              <a:headEnd type="oval" w="med" len="med"/>
              <a:tailEnd type="triangle" w="lg" len="lg"/>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440330" name="Text Box 10"/>
            <p:cNvSpPr txBox="1">
              <a:spLocks noChangeArrowheads="1"/>
            </p:cNvSpPr>
            <p:nvPr/>
          </p:nvSpPr>
          <p:spPr bwMode="auto">
            <a:xfrm>
              <a:off x="4734" y="2112"/>
              <a:ext cx="908" cy="287"/>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GB" sz="2400" b="1">
                  <a:solidFill>
                    <a:srgbClr val="CC00CC"/>
                  </a:solidFill>
                </a:rPr>
                <a:t>neutron</a:t>
              </a:r>
            </a:p>
          </p:txBody>
        </p:sp>
      </p:grpSp>
      <p:grpSp>
        <p:nvGrpSpPr>
          <p:cNvPr id="4" name="Group 11"/>
          <p:cNvGrpSpPr>
            <a:grpSpLocks/>
          </p:cNvGrpSpPr>
          <p:nvPr/>
        </p:nvGrpSpPr>
        <p:grpSpPr bwMode="auto">
          <a:xfrm>
            <a:off x="6353175" y="1622425"/>
            <a:ext cx="2767013" cy="525463"/>
            <a:chOff x="4002" y="1022"/>
            <a:chExt cx="1743" cy="331"/>
          </a:xfrm>
        </p:grpSpPr>
        <p:sp>
          <p:nvSpPr>
            <p:cNvPr id="440332" name="Text Box 12"/>
            <p:cNvSpPr txBox="1">
              <a:spLocks noChangeArrowheads="1"/>
            </p:cNvSpPr>
            <p:nvPr/>
          </p:nvSpPr>
          <p:spPr bwMode="auto">
            <a:xfrm>
              <a:off x="4831" y="1022"/>
              <a:ext cx="914"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GB" sz="2400" b="1">
                  <a:solidFill>
                    <a:srgbClr val="CC00CC"/>
                  </a:solidFill>
                </a:rPr>
                <a:t>electron</a:t>
              </a:r>
            </a:p>
          </p:txBody>
        </p:sp>
        <p:sp>
          <p:nvSpPr>
            <p:cNvPr id="440333" name="Line 13"/>
            <p:cNvSpPr>
              <a:spLocks noChangeShapeType="1"/>
            </p:cNvSpPr>
            <p:nvPr/>
          </p:nvSpPr>
          <p:spPr bwMode="auto">
            <a:xfrm flipH="1">
              <a:off x="4002" y="1181"/>
              <a:ext cx="805" cy="172"/>
            </a:xfrm>
            <a:prstGeom prst="line">
              <a:avLst/>
            </a:prstGeom>
            <a:noFill/>
            <a:ln w="38100">
              <a:solidFill>
                <a:schemeClr val="tx1"/>
              </a:solidFill>
              <a:round/>
              <a:headEnd type="oval" w="med" len="med"/>
              <a:tailEnd type="triangle" w="lg" len="lg"/>
            </a:ln>
            <a:effectLst/>
          </p:spPr>
          <p:txBody>
            <a:bodyPr>
              <a:spAutoFit/>
            </a:bodyPr>
            <a:lstStyle/>
            <a:p>
              <a:pPr eaLnBrk="0" fontAlgn="base" hangingPunct="0">
                <a:spcBef>
                  <a:spcPct val="0"/>
                </a:spcBef>
                <a:spcAft>
                  <a:spcPct val="0"/>
                </a:spcAft>
              </a:pPr>
              <a:endParaRPr lang="en-GB" sz="2400">
                <a:solidFill>
                  <a:srgbClr val="000066"/>
                </a:solidFill>
              </a:endParaRPr>
            </a:p>
          </p:txBody>
        </p:sp>
      </p:grpSp>
      <p:sp>
        <p:nvSpPr>
          <p:cNvPr id="440334" name="Text Box 14"/>
          <p:cNvSpPr txBox="1">
            <a:spLocks noChangeArrowheads="1"/>
          </p:cNvSpPr>
          <p:nvPr/>
        </p:nvSpPr>
        <p:spPr bwMode="auto">
          <a:xfrm>
            <a:off x="573088" y="2605088"/>
            <a:ext cx="4697412" cy="155257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US" sz="2400">
                <a:solidFill>
                  <a:srgbClr val="000066"/>
                </a:solidFill>
              </a:rPr>
              <a:t>An atom has </a:t>
            </a:r>
            <a:r>
              <a:rPr lang="en-US" sz="2400">
                <a:solidFill>
                  <a:srgbClr val="010066"/>
                </a:solidFill>
              </a:rPr>
              <a:t>electrons</a:t>
            </a:r>
            <a:r>
              <a:rPr lang="en-US" sz="2400">
                <a:solidFill>
                  <a:srgbClr val="000066"/>
                </a:solidFill>
              </a:rPr>
              <a:t> orbiting the outside and a central </a:t>
            </a:r>
            <a:r>
              <a:rPr lang="en-US" sz="2400" b="1">
                <a:solidFill>
                  <a:srgbClr val="CC00CC"/>
                </a:solidFill>
              </a:rPr>
              <a:t>nucleus</a:t>
            </a:r>
            <a:r>
              <a:rPr lang="en-US" sz="2400">
                <a:solidFill>
                  <a:srgbClr val="000066"/>
                </a:solidFill>
              </a:rPr>
              <a:t>, which is made up of </a:t>
            </a:r>
            <a:r>
              <a:rPr lang="en-US" sz="2400">
                <a:solidFill>
                  <a:srgbClr val="010066"/>
                </a:solidFill>
              </a:rPr>
              <a:t>protons and neutrons</a:t>
            </a:r>
            <a:r>
              <a:rPr lang="en-US" sz="2400">
                <a:solidFill>
                  <a:srgbClr val="000066"/>
                </a:solidFill>
              </a:rPr>
              <a:t>.</a:t>
            </a:r>
          </a:p>
        </p:txBody>
      </p:sp>
      <p:sp>
        <p:nvSpPr>
          <p:cNvPr id="440335" name="Text Box 15"/>
          <p:cNvSpPr txBox="1">
            <a:spLocks noChangeArrowheads="1"/>
          </p:cNvSpPr>
          <p:nvPr/>
        </p:nvSpPr>
        <p:spPr bwMode="auto">
          <a:xfrm>
            <a:off x="563563" y="1700213"/>
            <a:ext cx="4768850"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US" sz="2400">
                <a:solidFill>
                  <a:srgbClr val="000066"/>
                </a:solidFill>
              </a:rPr>
              <a:t>Nuclear radiation comes from the nucleus of a radioactive atom</a:t>
            </a:r>
            <a:r>
              <a:rPr lang="en-GB" sz="2400">
                <a:solidFill>
                  <a:srgbClr val="000066"/>
                </a:solidFill>
              </a:rPr>
              <a:t>. </a:t>
            </a:r>
          </a:p>
        </p:txBody>
      </p:sp>
      <p:sp>
        <p:nvSpPr>
          <p:cNvPr id="440336" name="Text Box 16"/>
          <p:cNvSpPr txBox="1">
            <a:spLocks noChangeArrowheads="1"/>
          </p:cNvSpPr>
          <p:nvPr/>
        </p:nvSpPr>
        <p:spPr bwMode="auto">
          <a:xfrm>
            <a:off x="563563" y="4254500"/>
            <a:ext cx="8580437" cy="82232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66"/>
                </a:solidFill>
              </a:rPr>
              <a:t>In a radioactive atom, the nucleus is unstable and so it emits particles or waves to form a more stable atom. </a:t>
            </a:r>
            <a:endParaRPr lang="en-GB" sz="2400">
              <a:solidFill>
                <a:srgbClr val="000066"/>
              </a:solidFill>
            </a:endParaRPr>
          </a:p>
        </p:txBody>
      </p:sp>
      <p:sp>
        <p:nvSpPr>
          <p:cNvPr id="440337" name="Text Box 17"/>
          <p:cNvSpPr txBox="1">
            <a:spLocks noChangeArrowheads="1"/>
          </p:cNvSpPr>
          <p:nvPr/>
        </p:nvSpPr>
        <p:spPr bwMode="auto">
          <a:xfrm>
            <a:off x="563563" y="5165725"/>
            <a:ext cx="8288337" cy="82232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66"/>
                </a:solidFill>
              </a:rPr>
              <a:t>This process is called </a:t>
            </a:r>
            <a:r>
              <a:rPr lang="en-US" sz="2400" b="1">
                <a:solidFill>
                  <a:srgbClr val="CC00CC"/>
                </a:solidFill>
              </a:rPr>
              <a:t>radioactivity</a:t>
            </a:r>
            <a:r>
              <a:rPr lang="en-US" sz="2400">
                <a:solidFill>
                  <a:srgbClr val="010066"/>
                </a:solidFill>
              </a:rPr>
              <a:t> or </a:t>
            </a:r>
            <a:r>
              <a:rPr lang="en-US" sz="2400" b="1">
                <a:solidFill>
                  <a:srgbClr val="CC00CC"/>
                </a:solidFill>
              </a:rPr>
              <a:t>radioactive decay</a:t>
            </a:r>
            <a:r>
              <a:rPr lang="en-US" sz="2400">
                <a:solidFill>
                  <a:srgbClr val="000066"/>
                </a:solidFill>
              </a:rPr>
              <a:t>. It is a natural and completely spontaneous process. </a:t>
            </a:r>
            <a:endParaRPr lang="en-GB" sz="2400">
              <a:solidFill>
                <a:srgbClr val="000066"/>
              </a:solidFill>
            </a:endParaRPr>
          </a:p>
        </p:txBody>
      </p:sp>
      <p:pic>
        <p:nvPicPr>
          <p:cNvPr id="440338" name="Picture 18"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extLst>
      <p:ext uri="{BB962C8B-B14F-4D97-AF65-F5344CB8AC3E}">
        <p14:creationId xmlns:p14="http://schemas.microsoft.com/office/powerpoint/2010/main" val="39174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324"/>
                                        </p:tgtEl>
                                        <p:attrNameLst>
                                          <p:attrName>style.visibility</p:attrName>
                                        </p:attrNameLst>
                                      </p:cBhvr>
                                      <p:to>
                                        <p:strVal val="visible"/>
                                      </p:to>
                                    </p:set>
                                    <p:animEffect transition="in" filter="dissolve">
                                      <p:cBhvr>
                                        <p:cTn id="7" dur="500"/>
                                        <p:tgtEl>
                                          <p:spTgt spid="4403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35"/>
                                        </p:tgtEl>
                                        <p:attrNameLst>
                                          <p:attrName>style.visibility</p:attrName>
                                        </p:attrNameLst>
                                      </p:cBhvr>
                                      <p:to>
                                        <p:strVal val="visible"/>
                                      </p:to>
                                    </p:set>
                                    <p:animEffect transition="in" filter="dissolve">
                                      <p:cBhvr>
                                        <p:cTn id="12" dur="500"/>
                                        <p:tgtEl>
                                          <p:spTgt spid="4403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34"/>
                                        </p:tgtEl>
                                        <p:attrNameLst>
                                          <p:attrName>style.visibility</p:attrName>
                                        </p:attrNameLst>
                                      </p:cBhvr>
                                      <p:to>
                                        <p:strVal val="visible"/>
                                      </p:to>
                                    </p:set>
                                    <p:animEffect transition="in" filter="dissolve">
                                      <p:cBhvr>
                                        <p:cTn id="17" dur="500"/>
                                        <p:tgtEl>
                                          <p:spTgt spid="440334"/>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440322"/>
                                        </p:tgtEl>
                                        <p:attrNameLst>
                                          <p:attrName>style.visibility</p:attrName>
                                        </p:attrNameLst>
                                      </p:cBhvr>
                                      <p:to>
                                        <p:strVal val="visible"/>
                                      </p:to>
                                    </p:set>
                                    <p:anim calcmode="lin" valueType="num">
                                      <p:cBhvr>
                                        <p:cTn id="21" dur="500" fill="hold"/>
                                        <p:tgtEl>
                                          <p:spTgt spid="440322"/>
                                        </p:tgtEl>
                                        <p:attrNameLst>
                                          <p:attrName>ppt_w</p:attrName>
                                        </p:attrNameLst>
                                      </p:cBhvr>
                                      <p:tavLst>
                                        <p:tav tm="0">
                                          <p:val>
                                            <p:fltVal val="0"/>
                                          </p:val>
                                        </p:tav>
                                        <p:tav tm="100000">
                                          <p:val>
                                            <p:strVal val="#ppt_w"/>
                                          </p:val>
                                        </p:tav>
                                      </p:tavLst>
                                    </p:anim>
                                    <p:anim calcmode="lin" valueType="num">
                                      <p:cBhvr>
                                        <p:cTn id="22" dur="500" fill="hold"/>
                                        <p:tgtEl>
                                          <p:spTgt spid="440322"/>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40336"/>
                                        </p:tgtEl>
                                        <p:attrNameLst>
                                          <p:attrName>style.visibility</p:attrName>
                                        </p:attrNameLst>
                                      </p:cBhvr>
                                      <p:to>
                                        <p:strVal val="visible"/>
                                      </p:to>
                                    </p:set>
                                    <p:animEffect transition="in" filter="dissolve">
                                      <p:cBhvr>
                                        <p:cTn id="39" dur="500"/>
                                        <p:tgtEl>
                                          <p:spTgt spid="44033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40337"/>
                                        </p:tgtEl>
                                        <p:attrNameLst>
                                          <p:attrName>style.visibility</p:attrName>
                                        </p:attrNameLst>
                                      </p:cBhvr>
                                      <p:to>
                                        <p:strVal val="visible"/>
                                      </p:to>
                                    </p:set>
                                    <p:animEffect transition="in" filter="dissolve">
                                      <p:cBhvr>
                                        <p:cTn id="44" dur="500"/>
                                        <p:tgtEl>
                                          <p:spTgt spid="440337"/>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499"/>
                                          </p:stCondLst>
                                        </p:cTn>
                                        <p:tgtEl>
                                          <p:spTgt spid="440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4" grpId="0" autoUpdateAnimBg="0"/>
      <p:bldP spid="440334" grpId="0" autoUpdateAnimBg="0"/>
      <p:bldP spid="440335" grpId="0" autoUpdateAnimBg="0"/>
      <p:bldP spid="440336" grpId="0" autoUpdateAnimBg="0"/>
      <p:bldP spid="44033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7" name="Rectangle 7"/>
          <p:cNvSpPr>
            <a:spLocks noGrp="1" noChangeArrowheads="1"/>
          </p:cNvSpPr>
          <p:nvPr>
            <p:ph type="title"/>
          </p:nvPr>
        </p:nvSpPr>
        <p:spPr/>
        <p:txBody>
          <a:bodyPr/>
          <a:lstStyle/>
          <a:p>
            <a:r>
              <a:rPr lang="en-GB"/>
              <a:t>What is radioactive decay?</a:t>
            </a:r>
          </a:p>
        </p:txBody>
      </p:sp>
      <p:pic>
        <p:nvPicPr>
          <p:cNvPr id="302093" name="Picture 1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302103" name="Picture 23"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pic>
        <p:nvPicPr>
          <p:cNvPr id="302106" name="Picture 26" descr="notes_icon"/>
          <p:cNvPicPr>
            <a:picLocks noChangeAspect="1" noChangeArrowheads="1"/>
          </p:cNvPicPr>
          <p:nvPr/>
        </p:nvPicPr>
        <p:blipFill>
          <a:blip r:embed="rId7" cstate="print"/>
          <a:srcRect/>
          <a:stretch>
            <a:fillRect/>
          </a:stretch>
        </p:blipFill>
        <p:spPr bwMode="auto">
          <a:xfrm>
            <a:off x="6973888" y="150813"/>
            <a:ext cx="442912" cy="387350"/>
          </a:xfrm>
          <a:prstGeom prst="rect">
            <a:avLst/>
          </a:prstGeom>
          <a:noFill/>
        </p:spPr>
      </p:pic>
    </p:spTree>
    <p:controls>
      <mc:AlternateContent xmlns:mc="http://schemas.openxmlformats.org/markup-compatibility/2006">
        <mc:Choice xmlns:v="urn:schemas-microsoft-com:vml" Requires="v">
          <p:control spid="5122"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0626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01" name="AutoShape 61"/>
          <p:cNvSpPr>
            <a:spLocks noChangeArrowheads="1"/>
          </p:cNvSpPr>
          <p:nvPr/>
        </p:nvSpPr>
        <p:spPr bwMode="auto">
          <a:xfrm>
            <a:off x="469900" y="811213"/>
            <a:ext cx="3390900" cy="5284787"/>
          </a:xfrm>
          <a:prstGeom prst="roundRect">
            <a:avLst>
              <a:gd name="adj" fmla="val 1028"/>
            </a:avLst>
          </a:prstGeom>
          <a:solidFill>
            <a:srgbClr val="FFCCFF"/>
          </a:solidFill>
          <a:ln w="38100" algn="ctr">
            <a:noFill/>
            <a:round/>
            <a:headEnd type="none" w="sm" len="sm"/>
            <a:tailEnd type="none" w="lg" len="lg"/>
          </a:ln>
          <a:effectLst/>
        </p:spPr>
        <p:txBody>
          <a:bodyPr anchor="ctr">
            <a:spAutoFit/>
          </a:bodyPr>
          <a:lstStyle/>
          <a:p>
            <a:pPr eaLnBrk="0" fontAlgn="base" hangingPunct="0">
              <a:spcBef>
                <a:spcPct val="0"/>
              </a:spcBef>
              <a:spcAft>
                <a:spcPct val="0"/>
              </a:spcAft>
            </a:pPr>
            <a:endParaRPr lang="en-GB" sz="2400">
              <a:solidFill>
                <a:srgbClr val="000066"/>
              </a:solidFill>
            </a:endParaRPr>
          </a:p>
        </p:txBody>
      </p:sp>
      <p:pic>
        <p:nvPicPr>
          <p:cNvPr id="368699" name="Picture 59" descr="alpha_particle"/>
          <p:cNvPicPr>
            <a:picLocks noChangeAspect="1" noChangeArrowheads="1"/>
          </p:cNvPicPr>
          <p:nvPr/>
        </p:nvPicPr>
        <p:blipFill>
          <a:blip r:embed="rId3" cstate="print"/>
          <a:srcRect/>
          <a:stretch>
            <a:fillRect/>
          </a:stretch>
        </p:blipFill>
        <p:spPr bwMode="auto">
          <a:xfrm>
            <a:off x="8001000" y="774700"/>
            <a:ext cx="762000" cy="762000"/>
          </a:xfrm>
          <a:prstGeom prst="rect">
            <a:avLst/>
          </a:prstGeom>
          <a:noFill/>
        </p:spPr>
      </p:pic>
      <p:sp>
        <p:nvSpPr>
          <p:cNvPr id="368643" name="Text Box 3"/>
          <p:cNvSpPr txBox="1">
            <a:spLocks noChangeArrowheads="1"/>
          </p:cNvSpPr>
          <p:nvPr/>
        </p:nvSpPr>
        <p:spPr bwMode="auto">
          <a:xfrm>
            <a:off x="509588" y="814388"/>
            <a:ext cx="2341562" cy="457200"/>
          </a:xfrm>
          <a:prstGeom prst="rect">
            <a:avLst/>
          </a:prstGeom>
          <a:noFill/>
          <a:ln w="9525">
            <a:noFill/>
            <a:miter lim="800000"/>
            <a:headEnd/>
            <a:tailEnd/>
          </a:ln>
          <a:effectLst/>
        </p:spPr>
        <p:txBody>
          <a:bodyPr>
            <a:spAutoFit/>
          </a:bodyPr>
          <a:lstStyle/>
          <a:p>
            <a:pPr eaLnBrk="0" fontAlgn="base" hangingPunct="0">
              <a:spcBef>
                <a:spcPct val="0"/>
              </a:spcBef>
              <a:spcAft>
                <a:spcPct val="40000"/>
              </a:spcAft>
            </a:pPr>
            <a:r>
              <a:rPr lang="en-GB" sz="2400" b="1">
                <a:solidFill>
                  <a:srgbClr val="000066"/>
                </a:solidFill>
              </a:rPr>
              <a:t>Description	</a:t>
            </a:r>
            <a:endParaRPr lang="en-GB" sz="2400" b="1">
              <a:solidFill>
                <a:srgbClr val="CC00CC"/>
              </a:solidFill>
            </a:endParaRPr>
          </a:p>
        </p:txBody>
      </p:sp>
      <p:sp>
        <p:nvSpPr>
          <p:cNvPr id="368652" name="Rectangle 12"/>
          <p:cNvSpPr>
            <a:spLocks noGrp="1" noChangeArrowheads="1"/>
          </p:cNvSpPr>
          <p:nvPr>
            <p:ph type="title"/>
          </p:nvPr>
        </p:nvSpPr>
        <p:spPr/>
        <p:txBody>
          <a:bodyPr/>
          <a:lstStyle/>
          <a:p>
            <a:r>
              <a:rPr lang="en-GB"/>
              <a:t>What is alpha (</a:t>
            </a:r>
            <a:r>
              <a:rPr lang="el-GR"/>
              <a:t>α</a:t>
            </a:r>
            <a:r>
              <a:rPr lang="en-GB"/>
              <a:t>) radiation?</a:t>
            </a:r>
          </a:p>
        </p:txBody>
      </p:sp>
      <p:sp>
        <p:nvSpPr>
          <p:cNvPr id="368654" name="Text Box 14"/>
          <p:cNvSpPr txBox="1">
            <a:spLocks noChangeArrowheads="1"/>
          </p:cNvSpPr>
          <p:nvPr/>
        </p:nvSpPr>
        <p:spPr bwMode="auto">
          <a:xfrm>
            <a:off x="509588" y="2192338"/>
            <a:ext cx="2849562"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Electric charge</a:t>
            </a:r>
          </a:p>
        </p:txBody>
      </p:sp>
      <p:sp>
        <p:nvSpPr>
          <p:cNvPr id="368655" name="Text Box 15"/>
          <p:cNvSpPr txBox="1">
            <a:spLocks noChangeArrowheads="1"/>
          </p:cNvSpPr>
          <p:nvPr/>
        </p:nvSpPr>
        <p:spPr bwMode="auto">
          <a:xfrm>
            <a:off x="3911600" y="2190750"/>
            <a:ext cx="3413125"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+2</a:t>
            </a:r>
          </a:p>
        </p:txBody>
      </p:sp>
      <p:sp>
        <p:nvSpPr>
          <p:cNvPr id="368656" name="Text Box 16"/>
          <p:cNvSpPr txBox="1">
            <a:spLocks noChangeArrowheads="1"/>
          </p:cNvSpPr>
          <p:nvPr/>
        </p:nvSpPr>
        <p:spPr bwMode="auto">
          <a:xfrm>
            <a:off x="509588" y="2973388"/>
            <a:ext cx="457835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Relative atomic mass</a:t>
            </a:r>
          </a:p>
        </p:txBody>
      </p:sp>
      <p:sp>
        <p:nvSpPr>
          <p:cNvPr id="368657" name="Text Box 17"/>
          <p:cNvSpPr txBox="1">
            <a:spLocks noChangeArrowheads="1"/>
          </p:cNvSpPr>
          <p:nvPr/>
        </p:nvSpPr>
        <p:spPr bwMode="auto">
          <a:xfrm>
            <a:off x="3911600" y="2971800"/>
            <a:ext cx="192405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4</a:t>
            </a:r>
          </a:p>
        </p:txBody>
      </p:sp>
      <p:sp>
        <p:nvSpPr>
          <p:cNvPr id="368658" name="Text Box 18"/>
          <p:cNvSpPr txBox="1">
            <a:spLocks noChangeArrowheads="1"/>
          </p:cNvSpPr>
          <p:nvPr/>
        </p:nvSpPr>
        <p:spPr bwMode="auto">
          <a:xfrm>
            <a:off x="509588" y="3708400"/>
            <a:ext cx="372110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Penetrating power</a:t>
            </a:r>
          </a:p>
        </p:txBody>
      </p:sp>
      <p:sp>
        <p:nvSpPr>
          <p:cNvPr id="368659" name="Text Box 19"/>
          <p:cNvSpPr txBox="1">
            <a:spLocks noChangeArrowheads="1"/>
          </p:cNvSpPr>
          <p:nvPr/>
        </p:nvSpPr>
        <p:spPr bwMode="auto">
          <a:xfrm>
            <a:off x="3911600" y="3706813"/>
            <a:ext cx="3984625"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Stopped by paper or a few centimetres of air</a:t>
            </a:r>
          </a:p>
        </p:txBody>
      </p:sp>
      <p:sp>
        <p:nvSpPr>
          <p:cNvPr id="368660" name="Text Box 20"/>
          <p:cNvSpPr txBox="1">
            <a:spLocks noChangeArrowheads="1"/>
          </p:cNvSpPr>
          <p:nvPr/>
        </p:nvSpPr>
        <p:spPr bwMode="auto">
          <a:xfrm>
            <a:off x="509588" y="4683125"/>
            <a:ext cx="3805237"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Ionizing effect</a:t>
            </a:r>
          </a:p>
        </p:txBody>
      </p:sp>
      <p:sp>
        <p:nvSpPr>
          <p:cNvPr id="368661" name="Text Box 21"/>
          <p:cNvSpPr txBox="1">
            <a:spLocks noChangeArrowheads="1"/>
          </p:cNvSpPr>
          <p:nvPr/>
        </p:nvSpPr>
        <p:spPr bwMode="auto">
          <a:xfrm>
            <a:off x="3911600" y="4681538"/>
            <a:ext cx="3114675"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Strongly ionising</a:t>
            </a:r>
          </a:p>
        </p:txBody>
      </p:sp>
      <p:sp>
        <p:nvSpPr>
          <p:cNvPr id="368662" name="Text Box 22"/>
          <p:cNvSpPr txBox="1">
            <a:spLocks noChangeArrowheads="1"/>
          </p:cNvSpPr>
          <p:nvPr/>
        </p:nvSpPr>
        <p:spPr bwMode="auto">
          <a:xfrm>
            <a:off x="509588" y="5270500"/>
            <a:ext cx="3200400"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Effect of magnetic/ electric field</a:t>
            </a:r>
          </a:p>
        </p:txBody>
      </p:sp>
      <p:sp>
        <p:nvSpPr>
          <p:cNvPr id="368663" name="Text Box 23"/>
          <p:cNvSpPr txBox="1">
            <a:spLocks noChangeArrowheads="1"/>
          </p:cNvSpPr>
          <p:nvPr/>
        </p:nvSpPr>
        <p:spPr bwMode="auto">
          <a:xfrm>
            <a:off x="3911600" y="5483225"/>
            <a:ext cx="3157538"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Weakly deflected</a:t>
            </a:r>
          </a:p>
        </p:txBody>
      </p:sp>
      <p:sp>
        <p:nvSpPr>
          <p:cNvPr id="368664" name="Text Box 24"/>
          <p:cNvSpPr txBox="1">
            <a:spLocks noChangeArrowheads="1"/>
          </p:cNvSpPr>
          <p:nvPr/>
        </p:nvSpPr>
        <p:spPr bwMode="auto">
          <a:xfrm>
            <a:off x="3911600" y="812800"/>
            <a:ext cx="318770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0"/>
              </a:spcBef>
              <a:spcAft>
                <a:spcPct val="40000"/>
              </a:spcAft>
            </a:pPr>
            <a:r>
              <a:rPr lang="en-GB" sz="2400">
                <a:solidFill>
                  <a:srgbClr val="000066"/>
                </a:solidFill>
              </a:rPr>
              <a:t>2 neutrons, 2 protons</a:t>
            </a:r>
            <a:r>
              <a:rPr lang="en-GB" sz="2400">
                <a:solidFill>
                  <a:srgbClr val="CC00CC"/>
                </a:solidFill>
              </a:rPr>
              <a:t> </a:t>
            </a:r>
            <a:endParaRPr lang="en-GB" sz="2400">
              <a:solidFill>
                <a:srgbClr val="000066"/>
              </a:solidFill>
            </a:endParaRPr>
          </a:p>
        </p:txBody>
      </p:sp>
      <p:sp>
        <p:nvSpPr>
          <p:cNvPr id="368689" name="Rectangle 49"/>
          <p:cNvSpPr>
            <a:spLocks noChangeArrowheads="1"/>
          </p:cNvSpPr>
          <p:nvPr/>
        </p:nvSpPr>
        <p:spPr bwMode="auto">
          <a:xfrm>
            <a:off x="3911600" y="1282700"/>
            <a:ext cx="4291013"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0"/>
              </a:spcBef>
              <a:spcAft>
                <a:spcPct val="0"/>
              </a:spcAft>
            </a:pPr>
            <a:r>
              <a:rPr lang="en-GB" sz="2400">
                <a:solidFill>
                  <a:srgbClr val="CC00CC"/>
                </a:solidFill>
              </a:rPr>
              <a:t>Note:</a:t>
            </a:r>
            <a:r>
              <a:rPr lang="en-GB" sz="2400">
                <a:solidFill>
                  <a:srgbClr val="000066"/>
                </a:solidFill>
              </a:rPr>
              <a:t>– An alpha particle is the same as a helium nucleus</a:t>
            </a:r>
          </a:p>
        </p:txBody>
      </p:sp>
      <p:grpSp>
        <p:nvGrpSpPr>
          <p:cNvPr id="2" name="Group 51"/>
          <p:cNvGrpSpPr>
            <a:grpSpLocks/>
          </p:cNvGrpSpPr>
          <p:nvPr/>
        </p:nvGrpSpPr>
        <p:grpSpPr bwMode="auto">
          <a:xfrm>
            <a:off x="452438" y="801688"/>
            <a:ext cx="8304212" cy="5299075"/>
            <a:chOff x="285" y="505"/>
            <a:chExt cx="5231" cy="3338"/>
          </a:xfrm>
        </p:grpSpPr>
        <p:sp>
          <p:nvSpPr>
            <p:cNvPr id="368692" name="AutoShape 52"/>
            <p:cNvSpPr>
              <a:spLocks noChangeArrowheads="1"/>
            </p:cNvSpPr>
            <p:nvPr/>
          </p:nvSpPr>
          <p:spPr bwMode="auto">
            <a:xfrm>
              <a:off x="291" y="510"/>
              <a:ext cx="5219" cy="3333"/>
            </a:xfrm>
            <a:prstGeom prst="roundRect">
              <a:avLst>
                <a:gd name="adj" fmla="val 1852"/>
              </a:avLst>
            </a:prstGeom>
            <a:noFill/>
            <a:ln w="38100" algn="ctr">
              <a:solidFill>
                <a:srgbClr val="CC00CC"/>
              </a:solidFill>
              <a:round/>
              <a:headEnd/>
              <a:tailEnd/>
            </a:ln>
            <a:effectLst/>
          </p:spPr>
          <p:txBody>
            <a:bodyPr anchor="ctr">
              <a:spAutoFit/>
            </a:bodyPr>
            <a:lstStyle/>
            <a:p>
              <a:pPr eaLnBrk="0" fontAlgn="base" hangingPunct="0">
                <a:spcBef>
                  <a:spcPct val="0"/>
                </a:spcBef>
                <a:spcAft>
                  <a:spcPct val="0"/>
                </a:spcAft>
              </a:pPr>
              <a:endParaRPr lang="en-GB" sz="2400">
                <a:solidFill>
                  <a:srgbClr val="000066"/>
                </a:solidFill>
              </a:endParaRPr>
            </a:p>
          </p:txBody>
        </p:sp>
        <p:sp>
          <p:nvSpPr>
            <p:cNvPr id="368693" name="Line 53"/>
            <p:cNvSpPr>
              <a:spLocks noChangeShapeType="1"/>
            </p:cNvSpPr>
            <p:nvPr/>
          </p:nvSpPr>
          <p:spPr bwMode="auto">
            <a:xfrm>
              <a:off x="2437" y="505"/>
              <a:ext cx="0" cy="333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68694" name="Line 54"/>
            <p:cNvSpPr>
              <a:spLocks noChangeShapeType="1"/>
            </p:cNvSpPr>
            <p:nvPr/>
          </p:nvSpPr>
          <p:spPr bwMode="auto">
            <a:xfrm>
              <a:off x="285" y="1335"/>
              <a:ext cx="5231"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68695" name="Line 55"/>
            <p:cNvSpPr>
              <a:spLocks noChangeShapeType="1"/>
            </p:cNvSpPr>
            <p:nvPr/>
          </p:nvSpPr>
          <p:spPr bwMode="auto">
            <a:xfrm>
              <a:off x="293" y="1795"/>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68696" name="Line 56"/>
            <p:cNvSpPr>
              <a:spLocks noChangeShapeType="1"/>
            </p:cNvSpPr>
            <p:nvPr/>
          </p:nvSpPr>
          <p:spPr bwMode="auto">
            <a:xfrm>
              <a:off x="297" y="2276"/>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68697" name="Line 57"/>
            <p:cNvSpPr>
              <a:spLocks noChangeShapeType="1"/>
            </p:cNvSpPr>
            <p:nvPr/>
          </p:nvSpPr>
          <p:spPr bwMode="auto">
            <a:xfrm>
              <a:off x="298" y="2863"/>
              <a:ext cx="5197"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68698" name="Line 58"/>
            <p:cNvSpPr>
              <a:spLocks noChangeShapeType="1"/>
            </p:cNvSpPr>
            <p:nvPr/>
          </p:nvSpPr>
          <p:spPr bwMode="auto">
            <a:xfrm>
              <a:off x="306" y="3328"/>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grpSp>
      <p:pic>
        <p:nvPicPr>
          <p:cNvPr id="368700" name="Picture 60"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extLst>
      <p:ext uri="{BB962C8B-B14F-4D97-AF65-F5344CB8AC3E}">
        <p14:creationId xmlns:p14="http://schemas.microsoft.com/office/powerpoint/2010/main" val="22865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64"/>
                                        </p:tgtEl>
                                        <p:attrNameLst>
                                          <p:attrName>style.visibility</p:attrName>
                                        </p:attrNameLst>
                                      </p:cBhvr>
                                      <p:to>
                                        <p:strVal val="visible"/>
                                      </p:to>
                                    </p:set>
                                    <p:anim calcmode="lin" valueType="num">
                                      <p:cBhvr additive="base">
                                        <p:cTn id="7" dur="500" fill="hold"/>
                                        <p:tgtEl>
                                          <p:spTgt spid="368664"/>
                                        </p:tgtEl>
                                        <p:attrNameLst>
                                          <p:attrName>ppt_x</p:attrName>
                                        </p:attrNameLst>
                                      </p:cBhvr>
                                      <p:tavLst>
                                        <p:tav tm="0">
                                          <p:val>
                                            <p:strVal val="1+#ppt_w/2"/>
                                          </p:val>
                                        </p:tav>
                                        <p:tav tm="100000">
                                          <p:val>
                                            <p:strVal val="#ppt_x"/>
                                          </p:val>
                                        </p:tav>
                                      </p:tavLst>
                                    </p:anim>
                                    <p:anim calcmode="lin" valueType="num">
                                      <p:cBhvr additive="base">
                                        <p:cTn id="8" dur="500" fill="hold"/>
                                        <p:tgtEl>
                                          <p:spTgt spid="3686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68699"/>
                                        </p:tgtEl>
                                        <p:attrNameLst>
                                          <p:attrName>style.visibility</p:attrName>
                                        </p:attrNameLst>
                                      </p:cBhvr>
                                      <p:to>
                                        <p:strVal val="visible"/>
                                      </p:to>
                                    </p:set>
                                    <p:anim calcmode="lin" valueType="num">
                                      <p:cBhvr>
                                        <p:cTn id="12" dur="500" fill="hold"/>
                                        <p:tgtEl>
                                          <p:spTgt spid="368699"/>
                                        </p:tgtEl>
                                        <p:attrNameLst>
                                          <p:attrName>ppt_w</p:attrName>
                                        </p:attrNameLst>
                                      </p:cBhvr>
                                      <p:tavLst>
                                        <p:tav tm="0">
                                          <p:val>
                                            <p:fltVal val="0"/>
                                          </p:val>
                                        </p:tav>
                                        <p:tav tm="100000">
                                          <p:val>
                                            <p:strVal val="#ppt_w"/>
                                          </p:val>
                                        </p:tav>
                                      </p:tavLst>
                                    </p:anim>
                                    <p:anim calcmode="lin" valueType="num">
                                      <p:cBhvr>
                                        <p:cTn id="13" dur="500" fill="hold"/>
                                        <p:tgtEl>
                                          <p:spTgt spid="36869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68689"/>
                                        </p:tgtEl>
                                        <p:attrNameLst>
                                          <p:attrName>style.visibility</p:attrName>
                                        </p:attrNameLst>
                                      </p:cBhvr>
                                      <p:to>
                                        <p:strVal val="visible"/>
                                      </p:to>
                                    </p:set>
                                    <p:animEffect transition="in" filter="dissolve">
                                      <p:cBhvr>
                                        <p:cTn id="17" dur="500"/>
                                        <p:tgtEl>
                                          <p:spTgt spid="36868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68655"/>
                                        </p:tgtEl>
                                        <p:attrNameLst>
                                          <p:attrName>style.visibility</p:attrName>
                                        </p:attrNameLst>
                                      </p:cBhvr>
                                      <p:to>
                                        <p:strVal val="visible"/>
                                      </p:to>
                                    </p:set>
                                    <p:anim calcmode="lin" valueType="num">
                                      <p:cBhvr additive="base">
                                        <p:cTn id="22" dur="500" fill="hold"/>
                                        <p:tgtEl>
                                          <p:spTgt spid="368655"/>
                                        </p:tgtEl>
                                        <p:attrNameLst>
                                          <p:attrName>ppt_x</p:attrName>
                                        </p:attrNameLst>
                                      </p:cBhvr>
                                      <p:tavLst>
                                        <p:tav tm="0">
                                          <p:val>
                                            <p:strVal val="1+#ppt_w/2"/>
                                          </p:val>
                                        </p:tav>
                                        <p:tav tm="100000">
                                          <p:val>
                                            <p:strVal val="#ppt_x"/>
                                          </p:val>
                                        </p:tav>
                                      </p:tavLst>
                                    </p:anim>
                                    <p:anim calcmode="lin" valueType="num">
                                      <p:cBhvr additive="base">
                                        <p:cTn id="23" dur="500" fill="hold"/>
                                        <p:tgtEl>
                                          <p:spTgt spid="36865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68657"/>
                                        </p:tgtEl>
                                        <p:attrNameLst>
                                          <p:attrName>style.visibility</p:attrName>
                                        </p:attrNameLst>
                                      </p:cBhvr>
                                      <p:to>
                                        <p:strVal val="visible"/>
                                      </p:to>
                                    </p:set>
                                    <p:anim calcmode="lin" valueType="num">
                                      <p:cBhvr additive="base">
                                        <p:cTn id="28" dur="500" fill="hold"/>
                                        <p:tgtEl>
                                          <p:spTgt spid="368657"/>
                                        </p:tgtEl>
                                        <p:attrNameLst>
                                          <p:attrName>ppt_x</p:attrName>
                                        </p:attrNameLst>
                                      </p:cBhvr>
                                      <p:tavLst>
                                        <p:tav tm="0">
                                          <p:val>
                                            <p:strVal val="1+#ppt_w/2"/>
                                          </p:val>
                                        </p:tav>
                                        <p:tav tm="100000">
                                          <p:val>
                                            <p:strVal val="#ppt_x"/>
                                          </p:val>
                                        </p:tav>
                                      </p:tavLst>
                                    </p:anim>
                                    <p:anim calcmode="lin" valueType="num">
                                      <p:cBhvr additive="base">
                                        <p:cTn id="29" dur="500" fill="hold"/>
                                        <p:tgtEl>
                                          <p:spTgt spid="36865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68659"/>
                                        </p:tgtEl>
                                        <p:attrNameLst>
                                          <p:attrName>style.visibility</p:attrName>
                                        </p:attrNameLst>
                                      </p:cBhvr>
                                      <p:to>
                                        <p:strVal val="visible"/>
                                      </p:to>
                                    </p:set>
                                    <p:anim calcmode="lin" valueType="num">
                                      <p:cBhvr additive="base">
                                        <p:cTn id="34" dur="500" fill="hold"/>
                                        <p:tgtEl>
                                          <p:spTgt spid="368659"/>
                                        </p:tgtEl>
                                        <p:attrNameLst>
                                          <p:attrName>ppt_x</p:attrName>
                                        </p:attrNameLst>
                                      </p:cBhvr>
                                      <p:tavLst>
                                        <p:tav tm="0">
                                          <p:val>
                                            <p:strVal val="1+#ppt_w/2"/>
                                          </p:val>
                                        </p:tav>
                                        <p:tav tm="100000">
                                          <p:val>
                                            <p:strVal val="#ppt_x"/>
                                          </p:val>
                                        </p:tav>
                                      </p:tavLst>
                                    </p:anim>
                                    <p:anim calcmode="lin" valueType="num">
                                      <p:cBhvr additive="base">
                                        <p:cTn id="35" dur="500" fill="hold"/>
                                        <p:tgtEl>
                                          <p:spTgt spid="36865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68661"/>
                                        </p:tgtEl>
                                        <p:attrNameLst>
                                          <p:attrName>style.visibility</p:attrName>
                                        </p:attrNameLst>
                                      </p:cBhvr>
                                      <p:to>
                                        <p:strVal val="visible"/>
                                      </p:to>
                                    </p:set>
                                    <p:anim calcmode="lin" valueType="num">
                                      <p:cBhvr additive="base">
                                        <p:cTn id="40" dur="500" fill="hold"/>
                                        <p:tgtEl>
                                          <p:spTgt spid="368661"/>
                                        </p:tgtEl>
                                        <p:attrNameLst>
                                          <p:attrName>ppt_x</p:attrName>
                                        </p:attrNameLst>
                                      </p:cBhvr>
                                      <p:tavLst>
                                        <p:tav tm="0">
                                          <p:val>
                                            <p:strVal val="1+#ppt_w/2"/>
                                          </p:val>
                                        </p:tav>
                                        <p:tav tm="100000">
                                          <p:val>
                                            <p:strVal val="#ppt_x"/>
                                          </p:val>
                                        </p:tav>
                                      </p:tavLst>
                                    </p:anim>
                                    <p:anim calcmode="lin" valueType="num">
                                      <p:cBhvr additive="base">
                                        <p:cTn id="41" dur="500" fill="hold"/>
                                        <p:tgtEl>
                                          <p:spTgt spid="36866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68663"/>
                                        </p:tgtEl>
                                        <p:attrNameLst>
                                          <p:attrName>style.visibility</p:attrName>
                                        </p:attrNameLst>
                                      </p:cBhvr>
                                      <p:to>
                                        <p:strVal val="visible"/>
                                      </p:to>
                                    </p:set>
                                    <p:anim calcmode="lin" valueType="num">
                                      <p:cBhvr additive="base">
                                        <p:cTn id="46" dur="500" fill="hold"/>
                                        <p:tgtEl>
                                          <p:spTgt spid="368663"/>
                                        </p:tgtEl>
                                        <p:attrNameLst>
                                          <p:attrName>ppt_x</p:attrName>
                                        </p:attrNameLst>
                                      </p:cBhvr>
                                      <p:tavLst>
                                        <p:tav tm="0">
                                          <p:val>
                                            <p:strVal val="1+#ppt_w/2"/>
                                          </p:val>
                                        </p:tav>
                                        <p:tav tm="100000">
                                          <p:val>
                                            <p:strVal val="#ppt_x"/>
                                          </p:val>
                                        </p:tav>
                                      </p:tavLst>
                                    </p:anim>
                                    <p:anim calcmode="lin" valueType="num">
                                      <p:cBhvr additive="base">
                                        <p:cTn id="47" dur="500" fill="hold"/>
                                        <p:tgtEl>
                                          <p:spTgt spid="368663"/>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368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p:bldP spid="368657" grpId="0"/>
      <p:bldP spid="368659" grpId="0"/>
      <p:bldP spid="368661" grpId="0"/>
      <p:bldP spid="368663" grpId="0"/>
      <p:bldP spid="368664" grpId="0"/>
      <p:bldP spid="36868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757" name="AutoShape 69"/>
          <p:cNvSpPr>
            <a:spLocks noChangeArrowheads="1"/>
          </p:cNvSpPr>
          <p:nvPr/>
        </p:nvSpPr>
        <p:spPr bwMode="auto">
          <a:xfrm>
            <a:off x="469900" y="811213"/>
            <a:ext cx="3390900" cy="5284787"/>
          </a:xfrm>
          <a:prstGeom prst="roundRect">
            <a:avLst>
              <a:gd name="adj" fmla="val 1028"/>
            </a:avLst>
          </a:prstGeom>
          <a:solidFill>
            <a:srgbClr val="FFCCFF"/>
          </a:solidFill>
          <a:ln w="38100" algn="ctr">
            <a:noFill/>
            <a:round/>
            <a:headEnd type="none" w="sm" len="sm"/>
            <a:tailEnd type="none" w="lg" len="lg"/>
          </a:ln>
          <a:effectLst/>
        </p:spPr>
        <p:txBody>
          <a:bodyPr anchor="ctr">
            <a:spAutoFit/>
          </a:bodyPr>
          <a:lstStyle/>
          <a:p>
            <a:pPr eaLnBrk="0" fontAlgn="base" hangingPunct="0">
              <a:spcBef>
                <a:spcPct val="0"/>
              </a:spcBef>
              <a:spcAft>
                <a:spcPct val="0"/>
              </a:spcAft>
            </a:pPr>
            <a:endParaRPr lang="en-GB" sz="2400">
              <a:solidFill>
                <a:srgbClr val="000066"/>
              </a:solidFill>
            </a:endParaRPr>
          </a:p>
        </p:txBody>
      </p:sp>
      <p:sp>
        <p:nvSpPr>
          <p:cNvPr id="370699" name="Rectangle 11"/>
          <p:cNvSpPr>
            <a:spLocks noGrp="1" noChangeArrowheads="1"/>
          </p:cNvSpPr>
          <p:nvPr>
            <p:ph type="title"/>
          </p:nvPr>
        </p:nvSpPr>
        <p:spPr/>
        <p:txBody>
          <a:bodyPr/>
          <a:lstStyle/>
          <a:p>
            <a:r>
              <a:rPr lang="en-GB"/>
              <a:t>What is beta (</a:t>
            </a:r>
            <a:r>
              <a:rPr lang="el-GR"/>
              <a:t>β</a:t>
            </a:r>
            <a:r>
              <a:rPr lang="en-GB"/>
              <a:t>) radiation?</a:t>
            </a:r>
          </a:p>
        </p:txBody>
      </p:sp>
      <p:sp>
        <p:nvSpPr>
          <p:cNvPr id="370734" name="Text Box 46"/>
          <p:cNvSpPr txBox="1">
            <a:spLocks noChangeArrowheads="1"/>
          </p:cNvSpPr>
          <p:nvPr/>
        </p:nvSpPr>
        <p:spPr bwMode="auto">
          <a:xfrm>
            <a:off x="509588" y="814388"/>
            <a:ext cx="2341562" cy="457200"/>
          </a:xfrm>
          <a:prstGeom prst="rect">
            <a:avLst/>
          </a:prstGeom>
          <a:noFill/>
          <a:ln w="9525">
            <a:noFill/>
            <a:miter lim="800000"/>
            <a:headEnd/>
            <a:tailEnd/>
          </a:ln>
          <a:effectLst/>
        </p:spPr>
        <p:txBody>
          <a:bodyPr>
            <a:spAutoFit/>
          </a:bodyPr>
          <a:lstStyle/>
          <a:p>
            <a:pPr eaLnBrk="0" fontAlgn="base" hangingPunct="0">
              <a:spcBef>
                <a:spcPct val="0"/>
              </a:spcBef>
              <a:spcAft>
                <a:spcPct val="40000"/>
              </a:spcAft>
            </a:pPr>
            <a:r>
              <a:rPr lang="en-GB" sz="2400" b="1">
                <a:solidFill>
                  <a:srgbClr val="000066"/>
                </a:solidFill>
              </a:rPr>
              <a:t>Description	</a:t>
            </a:r>
            <a:endParaRPr lang="en-GB" sz="2400" b="1">
              <a:solidFill>
                <a:srgbClr val="CC00CC"/>
              </a:solidFill>
            </a:endParaRPr>
          </a:p>
        </p:txBody>
      </p:sp>
      <p:sp>
        <p:nvSpPr>
          <p:cNvPr id="370735" name="Text Box 47"/>
          <p:cNvSpPr txBox="1">
            <a:spLocks noChangeArrowheads="1"/>
          </p:cNvSpPr>
          <p:nvPr/>
        </p:nvSpPr>
        <p:spPr bwMode="auto">
          <a:xfrm>
            <a:off x="509588" y="2192338"/>
            <a:ext cx="2849562"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Electric charge</a:t>
            </a:r>
          </a:p>
        </p:txBody>
      </p:sp>
      <p:sp>
        <p:nvSpPr>
          <p:cNvPr id="370736" name="Text Box 48"/>
          <p:cNvSpPr txBox="1">
            <a:spLocks noChangeArrowheads="1"/>
          </p:cNvSpPr>
          <p:nvPr/>
        </p:nvSpPr>
        <p:spPr bwMode="auto">
          <a:xfrm>
            <a:off x="509588" y="2973388"/>
            <a:ext cx="457835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Relative atomic mass</a:t>
            </a:r>
          </a:p>
        </p:txBody>
      </p:sp>
      <p:sp>
        <p:nvSpPr>
          <p:cNvPr id="370737" name="Text Box 49"/>
          <p:cNvSpPr txBox="1">
            <a:spLocks noChangeArrowheads="1"/>
          </p:cNvSpPr>
          <p:nvPr/>
        </p:nvSpPr>
        <p:spPr bwMode="auto">
          <a:xfrm>
            <a:off x="509588" y="3708400"/>
            <a:ext cx="372110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Penetrating power</a:t>
            </a:r>
          </a:p>
        </p:txBody>
      </p:sp>
      <p:sp>
        <p:nvSpPr>
          <p:cNvPr id="370738" name="Text Box 50"/>
          <p:cNvSpPr txBox="1">
            <a:spLocks noChangeArrowheads="1"/>
          </p:cNvSpPr>
          <p:nvPr/>
        </p:nvSpPr>
        <p:spPr bwMode="auto">
          <a:xfrm>
            <a:off x="509588" y="4683125"/>
            <a:ext cx="3805237"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Ionizing effect</a:t>
            </a:r>
          </a:p>
        </p:txBody>
      </p:sp>
      <p:sp>
        <p:nvSpPr>
          <p:cNvPr id="370739" name="Text Box 51"/>
          <p:cNvSpPr txBox="1">
            <a:spLocks noChangeArrowheads="1"/>
          </p:cNvSpPr>
          <p:nvPr/>
        </p:nvSpPr>
        <p:spPr bwMode="auto">
          <a:xfrm>
            <a:off x="509588" y="5267325"/>
            <a:ext cx="3200400"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Effect of magnetic/ electric field</a:t>
            </a:r>
          </a:p>
        </p:txBody>
      </p:sp>
      <p:sp>
        <p:nvSpPr>
          <p:cNvPr id="370740" name="Text Box 52"/>
          <p:cNvSpPr txBox="1">
            <a:spLocks noChangeArrowheads="1"/>
          </p:cNvSpPr>
          <p:nvPr/>
        </p:nvSpPr>
        <p:spPr bwMode="auto">
          <a:xfrm>
            <a:off x="3911600" y="2190750"/>
            <a:ext cx="3413125"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-1</a:t>
            </a:r>
          </a:p>
        </p:txBody>
      </p:sp>
      <p:sp>
        <p:nvSpPr>
          <p:cNvPr id="370741" name="Text Box 53"/>
          <p:cNvSpPr txBox="1">
            <a:spLocks noChangeArrowheads="1"/>
          </p:cNvSpPr>
          <p:nvPr/>
        </p:nvSpPr>
        <p:spPr bwMode="auto">
          <a:xfrm>
            <a:off x="3911600" y="2971800"/>
            <a:ext cx="192405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1/1860</a:t>
            </a:r>
          </a:p>
        </p:txBody>
      </p:sp>
      <p:sp>
        <p:nvSpPr>
          <p:cNvPr id="370742" name="Text Box 54"/>
          <p:cNvSpPr txBox="1">
            <a:spLocks noChangeArrowheads="1"/>
          </p:cNvSpPr>
          <p:nvPr/>
        </p:nvSpPr>
        <p:spPr bwMode="auto">
          <a:xfrm>
            <a:off x="3911600" y="3706813"/>
            <a:ext cx="4340225"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Stopped by a few millimetres of aluminium</a:t>
            </a:r>
          </a:p>
        </p:txBody>
      </p:sp>
      <p:sp>
        <p:nvSpPr>
          <p:cNvPr id="370743" name="Text Box 55"/>
          <p:cNvSpPr txBox="1">
            <a:spLocks noChangeArrowheads="1"/>
          </p:cNvSpPr>
          <p:nvPr/>
        </p:nvSpPr>
        <p:spPr bwMode="auto">
          <a:xfrm>
            <a:off x="3911600" y="4681538"/>
            <a:ext cx="3114675"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Weakly ionising</a:t>
            </a:r>
          </a:p>
        </p:txBody>
      </p:sp>
      <p:sp>
        <p:nvSpPr>
          <p:cNvPr id="370744" name="Text Box 56"/>
          <p:cNvSpPr txBox="1">
            <a:spLocks noChangeArrowheads="1"/>
          </p:cNvSpPr>
          <p:nvPr/>
        </p:nvSpPr>
        <p:spPr bwMode="auto">
          <a:xfrm>
            <a:off x="3911600" y="5432425"/>
            <a:ext cx="3157538"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Strongly deflected</a:t>
            </a:r>
          </a:p>
        </p:txBody>
      </p:sp>
      <p:sp>
        <p:nvSpPr>
          <p:cNvPr id="370745" name="Text Box 57"/>
          <p:cNvSpPr txBox="1">
            <a:spLocks noChangeArrowheads="1"/>
          </p:cNvSpPr>
          <p:nvPr/>
        </p:nvSpPr>
        <p:spPr bwMode="auto">
          <a:xfrm>
            <a:off x="3911600" y="812800"/>
            <a:ext cx="318770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0"/>
              </a:spcBef>
              <a:spcAft>
                <a:spcPct val="40000"/>
              </a:spcAft>
            </a:pPr>
            <a:r>
              <a:rPr lang="en-GB" sz="2400">
                <a:solidFill>
                  <a:srgbClr val="010066"/>
                </a:solidFill>
              </a:rPr>
              <a:t>High energy electron</a:t>
            </a:r>
            <a:r>
              <a:rPr lang="en-GB" sz="2400">
                <a:solidFill>
                  <a:srgbClr val="CC00CC"/>
                </a:solidFill>
              </a:rPr>
              <a:t> </a:t>
            </a:r>
            <a:endParaRPr lang="en-GB" sz="2400">
              <a:solidFill>
                <a:srgbClr val="000066"/>
              </a:solidFill>
            </a:endParaRPr>
          </a:p>
        </p:txBody>
      </p:sp>
      <p:grpSp>
        <p:nvGrpSpPr>
          <p:cNvPr id="2" name="Group 59"/>
          <p:cNvGrpSpPr>
            <a:grpSpLocks/>
          </p:cNvGrpSpPr>
          <p:nvPr/>
        </p:nvGrpSpPr>
        <p:grpSpPr bwMode="auto">
          <a:xfrm>
            <a:off x="452438" y="801688"/>
            <a:ext cx="8304212" cy="5299075"/>
            <a:chOff x="285" y="505"/>
            <a:chExt cx="5231" cy="3338"/>
          </a:xfrm>
        </p:grpSpPr>
        <p:sp>
          <p:nvSpPr>
            <p:cNvPr id="370748" name="AutoShape 60"/>
            <p:cNvSpPr>
              <a:spLocks noChangeArrowheads="1"/>
            </p:cNvSpPr>
            <p:nvPr/>
          </p:nvSpPr>
          <p:spPr bwMode="auto">
            <a:xfrm>
              <a:off x="291" y="510"/>
              <a:ext cx="5219" cy="3333"/>
            </a:xfrm>
            <a:prstGeom prst="roundRect">
              <a:avLst>
                <a:gd name="adj" fmla="val 1852"/>
              </a:avLst>
            </a:prstGeom>
            <a:noFill/>
            <a:ln w="38100" algn="ctr">
              <a:solidFill>
                <a:srgbClr val="CC00CC"/>
              </a:solidFill>
              <a:round/>
              <a:headEnd/>
              <a:tailEnd/>
            </a:ln>
            <a:effectLst/>
          </p:spPr>
          <p:txBody>
            <a:bodyPr anchor="ctr">
              <a:spAutoFit/>
            </a:bodyPr>
            <a:lstStyle/>
            <a:p>
              <a:pPr eaLnBrk="0" fontAlgn="base" hangingPunct="0">
                <a:spcBef>
                  <a:spcPct val="0"/>
                </a:spcBef>
                <a:spcAft>
                  <a:spcPct val="0"/>
                </a:spcAft>
              </a:pPr>
              <a:endParaRPr lang="en-GB" sz="2400">
                <a:solidFill>
                  <a:srgbClr val="000066"/>
                </a:solidFill>
              </a:endParaRPr>
            </a:p>
          </p:txBody>
        </p:sp>
        <p:sp>
          <p:nvSpPr>
            <p:cNvPr id="370749" name="Line 61"/>
            <p:cNvSpPr>
              <a:spLocks noChangeShapeType="1"/>
            </p:cNvSpPr>
            <p:nvPr/>
          </p:nvSpPr>
          <p:spPr bwMode="auto">
            <a:xfrm>
              <a:off x="2437" y="505"/>
              <a:ext cx="0" cy="333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0750" name="Line 62"/>
            <p:cNvSpPr>
              <a:spLocks noChangeShapeType="1"/>
            </p:cNvSpPr>
            <p:nvPr/>
          </p:nvSpPr>
          <p:spPr bwMode="auto">
            <a:xfrm>
              <a:off x="285" y="1335"/>
              <a:ext cx="5231"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0751" name="Line 63"/>
            <p:cNvSpPr>
              <a:spLocks noChangeShapeType="1"/>
            </p:cNvSpPr>
            <p:nvPr/>
          </p:nvSpPr>
          <p:spPr bwMode="auto">
            <a:xfrm>
              <a:off x="293" y="1795"/>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0752" name="Line 64"/>
            <p:cNvSpPr>
              <a:spLocks noChangeShapeType="1"/>
            </p:cNvSpPr>
            <p:nvPr/>
          </p:nvSpPr>
          <p:spPr bwMode="auto">
            <a:xfrm>
              <a:off x="297" y="2276"/>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0753" name="Line 65"/>
            <p:cNvSpPr>
              <a:spLocks noChangeShapeType="1"/>
            </p:cNvSpPr>
            <p:nvPr/>
          </p:nvSpPr>
          <p:spPr bwMode="auto">
            <a:xfrm>
              <a:off x="298" y="2863"/>
              <a:ext cx="5197"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0754" name="Line 66"/>
            <p:cNvSpPr>
              <a:spLocks noChangeShapeType="1"/>
            </p:cNvSpPr>
            <p:nvPr/>
          </p:nvSpPr>
          <p:spPr bwMode="auto">
            <a:xfrm>
              <a:off x="306" y="3328"/>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grpSp>
      <p:pic>
        <p:nvPicPr>
          <p:cNvPr id="370755" name="Picture 67" descr="beta_particle"/>
          <p:cNvPicPr>
            <a:picLocks noChangeAspect="1" noChangeArrowheads="1"/>
          </p:cNvPicPr>
          <p:nvPr/>
        </p:nvPicPr>
        <p:blipFill>
          <a:blip r:embed="rId3" cstate="print"/>
          <a:srcRect/>
          <a:stretch>
            <a:fillRect/>
          </a:stretch>
        </p:blipFill>
        <p:spPr bwMode="auto">
          <a:xfrm>
            <a:off x="4013200" y="1435100"/>
            <a:ext cx="381000" cy="381000"/>
          </a:xfrm>
          <a:prstGeom prst="rect">
            <a:avLst/>
          </a:prstGeom>
          <a:noFill/>
        </p:spPr>
      </p:pic>
      <p:pic>
        <p:nvPicPr>
          <p:cNvPr id="370756" name="Picture 68"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extLst>
      <p:ext uri="{BB962C8B-B14F-4D97-AF65-F5344CB8AC3E}">
        <p14:creationId xmlns:p14="http://schemas.microsoft.com/office/powerpoint/2010/main" val="378893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0745"/>
                                        </p:tgtEl>
                                        <p:attrNameLst>
                                          <p:attrName>style.visibility</p:attrName>
                                        </p:attrNameLst>
                                      </p:cBhvr>
                                      <p:to>
                                        <p:strVal val="visible"/>
                                      </p:to>
                                    </p:set>
                                    <p:anim calcmode="lin" valueType="num">
                                      <p:cBhvr additive="base">
                                        <p:cTn id="7" dur="500" fill="hold"/>
                                        <p:tgtEl>
                                          <p:spTgt spid="370745"/>
                                        </p:tgtEl>
                                        <p:attrNameLst>
                                          <p:attrName>ppt_x</p:attrName>
                                        </p:attrNameLst>
                                      </p:cBhvr>
                                      <p:tavLst>
                                        <p:tav tm="0">
                                          <p:val>
                                            <p:strVal val="1+#ppt_w/2"/>
                                          </p:val>
                                        </p:tav>
                                        <p:tav tm="100000">
                                          <p:val>
                                            <p:strVal val="#ppt_x"/>
                                          </p:val>
                                        </p:tav>
                                      </p:tavLst>
                                    </p:anim>
                                    <p:anim calcmode="lin" valueType="num">
                                      <p:cBhvr additive="base">
                                        <p:cTn id="8" dur="500" fill="hold"/>
                                        <p:tgtEl>
                                          <p:spTgt spid="3707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70755"/>
                                        </p:tgtEl>
                                        <p:attrNameLst>
                                          <p:attrName>style.visibility</p:attrName>
                                        </p:attrNameLst>
                                      </p:cBhvr>
                                      <p:to>
                                        <p:strVal val="visible"/>
                                      </p:to>
                                    </p:set>
                                    <p:anim calcmode="lin" valueType="num">
                                      <p:cBhvr>
                                        <p:cTn id="12" dur="500" fill="hold"/>
                                        <p:tgtEl>
                                          <p:spTgt spid="370755"/>
                                        </p:tgtEl>
                                        <p:attrNameLst>
                                          <p:attrName>ppt_w</p:attrName>
                                        </p:attrNameLst>
                                      </p:cBhvr>
                                      <p:tavLst>
                                        <p:tav tm="0">
                                          <p:val>
                                            <p:fltVal val="0"/>
                                          </p:val>
                                        </p:tav>
                                        <p:tav tm="100000">
                                          <p:val>
                                            <p:strVal val="#ppt_w"/>
                                          </p:val>
                                        </p:tav>
                                      </p:tavLst>
                                    </p:anim>
                                    <p:anim calcmode="lin" valueType="num">
                                      <p:cBhvr>
                                        <p:cTn id="13" dur="500" fill="hold"/>
                                        <p:tgtEl>
                                          <p:spTgt spid="37075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0740"/>
                                        </p:tgtEl>
                                        <p:attrNameLst>
                                          <p:attrName>style.visibility</p:attrName>
                                        </p:attrNameLst>
                                      </p:cBhvr>
                                      <p:to>
                                        <p:strVal val="visible"/>
                                      </p:to>
                                    </p:set>
                                    <p:anim calcmode="lin" valueType="num">
                                      <p:cBhvr additive="base">
                                        <p:cTn id="18" dur="500" fill="hold"/>
                                        <p:tgtEl>
                                          <p:spTgt spid="370740"/>
                                        </p:tgtEl>
                                        <p:attrNameLst>
                                          <p:attrName>ppt_x</p:attrName>
                                        </p:attrNameLst>
                                      </p:cBhvr>
                                      <p:tavLst>
                                        <p:tav tm="0">
                                          <p:val>
                                            <p:strVal val="1+#ppt_w/2"/>
                                          </p:val>
                                        </p:tav>
                                        <p:tav tm="100000">
                                          <p:val>
                                            <p:strVal val="#ppt_x"/>
                                          </p:val>
                                        </p:tav>
                                      </p:tavLst>
                                    </p:anim>
                                    <p:anim calcmode="lin" valueType="num">
                                      <p:cBhvr additive="base">
                                        <p:cTn id="19" dur="500" fill="hold"/>
                                        <p:tgtEl>
                                          <p:spTgt spid="37074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70741"/>
                                        </p:tgtEl>
                                        <p:attrNameLst>
                                          <p:attrName>style.visibility</p:attrName>
                                        </p:attrNameLst>
                                      </p:cBhvr>
                                      <p:to>
                                        <p:strVal val="visible"/>
                                      </p:to>
                                    </p:set>
                                    <p:anim calcmode="lin" valueType="num">
                                      <p:cBhvr additive="base">
                                        <p:cTn id="24" dur="500" fill="hold"/>
                                        <p:tgtEl>
                                          <p:spTgt spid="370741"/>
                                        </p:tgtEl>
                                        <p:attrNameLst>
                                          <p:attrName>ppt_x</p:attrName>
                                        </p:attrNameLst>
                                      </p:cBhvr>
                                      <p:tavLst>
                                        <p:tav tm="0">
                                          <p:val>
                                            <p:strVal val="1+#ppt_w/2"/>
                                          </p:val>
                                        </p:tav>
                                        <p:tav tm="100000">
                                          <p:val>
                                            <p:strVal val="#ppt_x"/>
                                          </p:val>
                                        </p:tav>
                                      </p:tavLst>
                                    </p:anim>
                                    <p:anim calcmode="lin" valueType="num">
                                      <p:cBhvr additive="base">
                                        <p:cTn id="25" dur="500" fill="hold"/>
                                        <p:tgtEl>
                                          <p:spTgt spid="37074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70742"/>
                                        </p:tgtEl>
                                        <p:attrNameLst>
                                          <p:attrName>style.visibility</p:attrName>
                                        </p:attrNameLst>
                                      </p:cBhvr>
                                      <p:to>
                                        <p:strVal val="visible"/>
                                      </p:to>
                                    </p:set>
                                    <p:anim calcmode="lin" valueType="num">
                                      <p:cBhvr additive="base">
                                        <p:cTn id="30" dur="500" fill="hold"/>
                                        <p:tgtEl>
                                          <p:spTgt spid="370742"/>
                                        </p:tgtEl>
                                        <p:attrNameLst>
                                          <p:attrName>ppt_x</p:attrName>
                                        </p:attrNameLst>
                                      </p:cBhvr>
                                      <p:tavLst>
                                        <p:tav tm="0">
                                          <p:val>
                                            <p:strVal val="1+#ppt_w/2"/>
                                          </p:val>
                                        </p:tav>
                                        <p:tav tm="100000">
                                          <p:val>
                                            <p:strVal val="#ppt_x"/>
                                          </p:val>
                                        </p:tav>
                                      </p:tavLst>
                                    </p:anim>
                                    <p:anim calcmode="lin" valueType="num">
                                      <p:cBhvr additive="base">
                                        <p:cTn id="31" dur="500" fill="hold"/>
                                        <p:tgtEl>
                                          <p:spTgt spid="37074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70743"/>
                                        </p:tgtEl>
                                        <p:attrNameLst>
                                          <p:attrName>style.visibility</p:attrName>
                                        </p:attrNameLst>
                                      </p:cBhvr>
                                      <p:to>
                                        <p:strVal val="visible"/>
                                      </p:to>
                                    </p:set>
                                    <p:anim calcmode="lin" valueType="num">
                                      <p:cBhvr additive="base">
                                        <p:cTn id="36" dur="500" fill="hold"/>
                                        <p:tgtEl>
                                          <p:spTgt spid="370743"/>
                                        </p:tgtEl>
                                        <p:attrNameLst>
                                          <p:attrName>ppt_x</p:attrName>
                                        </p:attrNameLst>
                                      </p:cBhvr>
                                      <p:tavLst>
                                        <p:tav tm="0">
                                          <p:val>
                                            <p:strVal val="1+#ppt_w/2"/>
                                          </p:val>
                                        </p:tav>
                                        <p:tav tm="100000">
                                          <p:val>
                                            <p:strVal val="#ppt_x"/>
                                          </p:val>
                                        </p:tav>
                                      </p:tavLst>
                                    </p:anim>
                                    <p:anim calcmode="lin" valueType="num">
                                      <p:cBhvr additive="base">
                                        <p:cTn id="37" dur="500" fill="hold"/>
                                        <p:tgtEl>
                                          <p:spTgt spid="37074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70744"/>
                                        </p:tgtEl>
                                        <p:attrNameLst>
                                          <p:attrName>style.visibility</p:attrName>
                                        </p:attrNameLst>
                                      </p:cBhvr>
                                      <p:to>
                                        <p:strVal val="visible"/>
                                      </p:to>
                                    </p:set>
                                    <p:anim calcmode="lin" valueType="num">
                                      <p:cBhvr additive="base">
                                        <p:cTn id="42" dur="500" fill="hold"/>
                                        <p:tgtEl>
                                          <p:spTgt spid="370744"/>
                                        </p:tgtEl>
                                        <p:attrNameLst>
                                          <p:attrName>ppt_x</p:attrName>
                                        </p:attrNameLst>
                                      </p:cBhvr>
                                      <p:tavLst>
                                        <p:tav tm="0">
                                          <p:val>
                                            <p:strVal val="1+#ppt_w/2"/>
                                          </p:val>
                                        </p:tav>
                                        <p:tav tm="100000">
                                          <p:val>
                                            <p:strVal val="#ppt_x"/>
                                          </p:val>
                                        </p:tav>
                                      </p:tavLst>
                                    </p:anim>
                                    <p:anim calcmode="lin" valueType="num">
                                      <p:cBhvr additive="base">
                                        <p:cTn id="43" dur="500" fill="hold"/>
                                        <p:tgtEl>
                                          <p:spTgt spid="370744"/>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37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0" grpId="0"/>
      <p:bldP spid="370741" grpId="0"/>
      <p:bldP spid="370742" grpId="0"/>
      <p:bldP spid="370743" grpId="0"/>
      <p:bldP spid="370744" grpId="0"/>
      <p:bldP spid="37074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96" name="AutoShape 60"/>
          <p:cNvSpPr>
            <a:spLocks noChangeArrowheads="1"/>
          </p:cNvSpPr>
          <p:nvPr/>
        </p:nvSpPr>
        <p:spPr bwMode="auto">
          <a:xfrm>
            <a:off x="469900" y="811213"/>
            <a:ext cx="3390900" cy="5284787"/>
          </a:xfrm>
          <a:prstGeom prst="roundRect">
            <a:avLst>
              <a:gd name="adj" fmla="val 1028"/>
            </a:avLst>
          </a:prstGeom>
          <a:solidFill>
            <a:srgbClr val="FFCCFF"/>
          </a:solidFill>
          <a:ln w="38100" algn="ctr">
            <a:noFill/>
            <a:round/>
            <a:headEnd type="none" w="sm" len="sm"/>
            <a:tailEnd type="none" w="lg" len="lg"/>
          </a:ln>
          <a:effectLst/>
        </p:spPr>
        <p:txBody>
          <a:bodyPr anchor="ctr">
            <a:spAutoFit/>
          </a:bodyPr>
          <a:lstStyle/>
          <a:p>
            <a:pPr eaLnBrk="0" fontAlgn="base" hangingPunct="0">
              <a:spcBef>
                <a:spcPct val="0"/>
              </a:spcBef>
              <a:spcAft>
                <a:spcPct val="0"/>
              </a:spcAft>
            </a:pPr>
            <a:endParaRPr lang="en-GB" sz="2400">
              <a:solidFill>
                <a:srgbClr val="000066"/>
              </a:solidFill>
            </a:endParaRPr>
          </a:p>
        </p:txBody>
      </p:sp>
      <p:sp>
        <p:nvSpPr>
          <p:cNvPr id="372739" name="Rectangle 3"/>
          <p:cNvSpPr>
            <a:spLocks noGrp="1" noChangeArrowheads="1"/>
          </p:cNvSpPr>
          <p:nvPr>
            <p:ph type="title"/>
          </p:nvPr>
        </p:nvSpPr>
        <p:spPr/>
        <p:txBody>
          <a:bodyPr/>
          <a:lstStyle/>
          <a:p>
            <a:r>
              <a:rPr lang="en-GB"/>
              <a:t>Gamma (</a:t>
            </a:r>
            <a:r>
              <a:rPr lang="en-GB">
                <a:sym typeface="Symbol" pitchFamily="18" charset="2"/>
              </a:rPr>
              <a:t></a:t>
            </a:r>
            <a:r>
              <a:rPr lang="en-GB"/>
              <a:t>) radiation</a:t>
            </a:r>
          </a:p>
        </p:txBody>
      </p:sp>
      <p:grpSp>
        <p:nvGrpSpPr>
          <p:cNvPr id="2" name="Group 57"/>
          <p:cNvGrpSpPr>
            <a:grpSpLocks/>
          </p:cNvGrpSpPr>
          <p:nvPr/>
        </p:nvGrpSpPr>
        <p:grpSpPr bwMode="auto">
          <a:xfrm>
            <a:off x="452438" y="801688"/>
            <a:ext cx="8304212" cy="5299075"/>
            <a:chOff x="285" y="505"/>
            <a:chExt cx="5231" cy="3338"/>
          </a:xfrm>
        </p:grpSpPr>
        <p:sp>
          <p:nvSpPr>
            <p:cNvPr id="372771" name="AutoShape 35"/>
            <p:cNvSpPr>
              <a:spLocks noChangeArrowheads="1"/>
            </p:cNvSpPr>
            <p:nvPr/>
          </p:nvSpPr>
          <p:spPr bwMode="auto">
            <a:xfrm>
              <a:off x="291" y="510"/>
              <a:ext cx="5219" cy="3333"/>
            </a:xfrm>
            <a:prstGeom prst="roundRect">
              <a:avLst>
                <a:gd name="adj" fmla="val 1852"/>
              </a:avLst>
            </a:prstGeom>
            <a:noFill/>
            <a:ln w="38100" algn="ctr">
              <a:solidFill>
                <a:srgbClr val="CC00CC"/>
              </a:solidFill>
              <a:round/>
              <a:headEnd/>
              <a:tailEnd/>
            </a:ln>
            <a:effectLst/>
          </p:spPr>
          <p:txBody>
            <a:bodyPr anchor="ctr">
              <a:spAutoFit/>
            </a:bodyPr>
            <a:lstStyle/>
            <a:p>
              <a:pPr eaLnBrk="0" fontAlgn="base" hangingPunct="0">
                <a:spcBef>
                  <a:spcPct val="0"/>
                </a:spcBef>
                <a:spcAft>
                  <a:spcPct val="0"/>
                </a:spcAft>
              </a:pPr>
              <a:endParaRPr lang="en-GB" sz="2400">
                <a:solidFill>
                  <a:srgbClr val="000066"/>
                </a:solidFill>
              </a:endParaRPr>
            </a:p>
          </p:txBody>
        </p:sp>
        <p:sp>
          <p:nvSpPr>
            <p:cNvPr id="372772" name="Line 36"/>
            <p:cNvSpPr>
              <a:spLocks noChangeShapeType="1"/>
            </p:cNvSpPr>
            <p:nvPr/>
          </p:nvSpPr>
          <p:spPr bwMode="auto">
            <a:xfrm>
              <a:off x="2437" y="505"/>
              <a:ext cx="0" cy="333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2773" name="Line 37"/>
            <p:cNvSpPr>
              <a:spLocks noChangeShapeType="1"/>
            </p:cNvSpPr>
            <p:nvPr/>
          </p:nvSpPr>
          <p:spPr bwMode="auto">
            <a:xfrm>
              <a:off x="285" y="1335"/>
              <a:ext cx="5231"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2774" name="Line 38"/>
            <p:cNvSpPr>
              <a:spLocks noChangeShapeType="1"/>
            </p:cNvSpPr>
            <p:nvPr/>
          </p:nvSpPr>
          <p:spPr bwMode="auto">
            <a:xfrm>
              <a:off x="293" y="1795"/>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2775" name="Line 39"/>
            <p:cNvSpPr>
              <a:spLocks noChangeShapeType="1"/>
            </p:cNvSpPr>
            <p:nvPr/>
          </p:nvSpPr>
          <p:spPr bwMode="auto">
            <a:xfrm>
              <a:off x="297" y="2276"/>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2776" name="Line 40"/>
            <p:cNvSpPr>
              <a:spLocks noChangeShapeType="1"/>
            </p:cNvSpPr>
            <p:nvPr/>
          </p:nvSpPr>
          <p:spPr bwMode="auto">
            <a:xfrm>
              <a:off x="298" y="2863"/>
              <a:ext cx="5197"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sp>
          <p:nvSpPr>
            <p:cNvPr id="372777" name="Line 41"/>
            <p:cNvSpPr>
              <a:spLocks noChangeShapeType="1"/>
            </p:cNvSpPr>
            <p:nvPr/>
          </p:nvSpPr>
          <p:spPr bwMode="auto">
            <a:xfrm>
              <a:off x="306" y="3328"/>
              <a:ext cx="5206" cy="0"/>
            </a:xfrm>
            <a:prstGeom prst="line">
              <a:avLst/>
            </a:prstGeom>
            <a:noFill/>
            <a:ln w="25400">
              <a:solidFill>
                <a:srgbClr val="CC00CC"/>
              </a:solidFill>
              <a:round/>
              <a:headEnd/>
              <a:tailEnd/>
            </a:ln>
            <a:effectLst/>
          </p:spPr>
          <p:txBody>
            <a:bodyPr>
              <a:spAutoFit/>
            </a:bodyPr>
            <a:lstStyle/>
            <a:p>
              <a:pPr eaLnBrk="0" fontAlgn="base" hangingPunct="0">
                <a:spcBef>
                  <a:spcPct val="0"/>
                </a:spcBef>
                <a:spcAft>
                  <a:spcPct val="0"/>
                </a:spcAft>
              </a:pPr>
              <a:endParaRPr lang="en-GB" sz="2400">
                <a:solidFill>
                  <a:srgbClr val="000066"/>
                </a:solidFill>
              </a:endParaRPr>
            </a:p>
          </p:txBody>
        </p:sp>
      </p:grpSp>
      <p:sp>
        <p:nvSpPr>
          <p:cNvPr id="372778" name="Text Box 42"/>
          <p:cNvSpPr txBox="1">
            <a:spLocks noChangeArrowheads="1"/>
          </p:cNvSpPr>
          <p:nvPr/>
        </p:nvSpPr>
        <p:spPr bwMode="auto">
          <a:xfrm>
            <a:off x="509588" y="814388"/>
            <a:ext cx="2341562" cy="457200"/>
          </a:xfrm>
          <a:prstGeom prst="rect">
            <a:avLst/>
          </a:prstGeom>
          <a:noFill/>
          <a:ln w="9525">
            <a:noFill/>
            <a:miter lim="800000"/>
            <a:headEnd/>
            <a:tailEnd/>
          </a:ln>
          <a:effectLst/>
        </p:spPr>
        <p:txBody>
          <a:bodyPr>
            <a:spAutoFit/>
          </a:bodyPr>
          <a:lstStyle/>
          <a:p>
            <a:pPr eaLnBrk="0" fontAlgn="base" hangingPunct="0">
              <a:spcBef>
                <a:spcPct val="0"/>
              </a:spcBef>
              <a:spcAft>
                <a:spcPct val="40000"/>
              </a:spcAft>
            </a:pPr>
            <a:r>
              <a:rPr lang="en-GB" sz="2400" b="1">
                <a:solidFill>
                  <a:srgbClr val="000066"/>
                </a:solidFill>
              </a:rPr>
              <a:t>Description	</a:t>
            </a:r>
            <a:endParaRPr lang="en-GB" sz="2400" b="1">
              <a:solidFill>
                <a:srgbClr val="CC00CC"/>
              </a:solidFill>
            </a:endParaRPr>
          </a:p>
        </p:txBody>
      </p:sp>
      <p:sp>
        <p:nvSpPr>
          <p:cNvPr id="372779" name="Text Box 43"/>
          <p:cNvSpPr txBox="1">
            <a:spLocks noChangeArrowheads="1"/>
          </p:cNvSpPr>
          <p:nvPr/>
        </p:nvSpPr>
        <p:spPr bwMode="auto">
          <a:xfrm>
            <a:off x="509588" y="2192338"/>
            <a:ext cx="2849562"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Electric charge</a:t>
            </a:r>
          </a:p>
        </p:txBody>
      </p:sp>
      <p:sp>
        <p:nvSpPr>
          <p:cNvPr id="372780" name="Text Box 44"/>
          <p:cNvSpPr txBox="1">
            <a:spLocks noChangeArrowheads="1"/>
          </p:cNvSpPr>
          <p:nvPr/>
        </p:nvSpPr>
        <p:spPr bwMode="auto">
          <a:xfrm>
            <a:off x="509588" y="2973388"/>
            <a:ext cx="457835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Relative atomic mass</a:t>
            </a:r>
          </a:p>
        </p:txBody>
      </p:sp>
      <p:sp>
        <p:nvSpPr>
          <p:cNvPr id="372781" name="Text Box 45"/>
          <p:cNvSpPr txBox="1">
            <a:spLocks noChangeArrowheads="1"/>
          </p:cNvSpPr>
          <p:nvPr/>
        </p:nvSpPr>
        <p:spPr bwMode="auto">
          <a:xfrm>
            <a:off x="509588" y="3708400"/>
            <a:ext cx="372110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Penetrating power</a:t>
            </a:r>
          </a:p>
        </p:txBody>
      </p:sp>
      <p:sp>
        <p:nvSpPr>
          <p:cNvPr id="372782" name="Text Box 46"/>
          <p:cNvSpPr txBox="1">
            <a:spLocks noChangeArrowheads="1"/>
          </p:cNvSpPr>
          <p:nvPr/>
        </p:nvSpPr>
        <p:spPr bwMode="auto">
          <a:xfrm>
            <a:off x="509588" y="4683125"/>
            <a:ext cx="3805237"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Ionizing effect</a:t>
            </a:r>
          </a:p>
        </p:txBody>
      </p:sp>
      <p:sp>
        <p:nvSpPr>
          <p:cNvPr id="372783" name="Text Box 47"/>
          <p:cNvSpPr txBox="1">
            <a:spLocks noChangeArrowheads="1"/>
          </p:cNvSpPr>
          <p:nvPr/>
        </p:nvSpPr>
        <p:spPr bwMode="auto">
          <a:xfrm>
            <a:off x="509588" y="5267325"/>
            <a:ext cx="3200400"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b="1">
                <a:solidFill>
                  <a:srgbClr val="000066"/>
                </a:solidFill>
              </a:rPr>
              <a:t>Effect of magnetic/ electric field</a:t>
            </a:r>
          </a:p>
        </p:txBody>
      </p:sp>
      <p:sp>
        <p:nvSpPr>
          <p:cNvPr id="372784" name="Text Box 48"/>
          <p:cNvSpPr txBox="1">
            <a:spLocks noChangeArrowheads="1"/>
          </p:cNvSpPr>
          <p:nvPr/>
        </p:nvSpPr>
        <p:spPr bwMode="auto">
          <a:xfrm>
            <a:off x="3911600" y="2190750"/>
            <a:ext cx="3413125"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0</a:t>
            </a:r>
          </a:p>
        </p:txBody>
      </p:sp>
      <p:sp>
        <p:nvSpPr>
          <p:cNvPr id="372785" name="Text Box 49"/>
          <p:cNvSpPr txBox="1">
            <a:spLocks noChangeArrowheads="1"/>
          </p:cNvSpPr>
          <p:nvPr/>
        </p:nvSpPr>
        <p:spPr bwMode="auto">
          <a:xfrm>
            <a:off x="3911600" y="2971800"/>
            <a:ext cx="1924050"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0</a:t>
            </a:r>
          </a:p>
        </p:txBody>
      </p:sp>
      <p:sp>
        <p:nvSpPr>
          <p:cNvPr id="372786" name="Text Box 50"/>
          <p:cNvSpPr txBox="1">
            <a:spLocks noChangeArrowheads="1"/>
          </p:cNvSpPr>
          <p:nvPr/>
        </p:nvSpPr>
        <p:spPr bwMode="auto">
          <a:xfrm>
            <a:off x="3911600" y="3706813"/>
            <a:ext cx="4873625"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Stopped by several centimetres of lead or several metres of concrete</a:t>
            </a:r>
          </a:p>
        </p:txBody>
      </p:sp>
      <p:sp>
        <p:nvSpPr>
          <p:cNvPr id="372787" name="Text Box 51"/>
          <p:cNvSpPr txBox="1">
            <a:spLocks noChangeArrowheads="1"/>
          </p:cNvSpPr>
          <p:nvPr/>
        </p:nvSpPr>
        <p:spPr bwMode="auto">
          <a:xfrm>
            <a:off x="3911600" y="4681538"/>
            <a:ext cx="3114675"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Very weakly ionising</a:t>
            </a:r>
          </a:p>
        </p:txBody>
      </p:sp>
      <p:sp>
        <p:nvSpPr>
          <p:cNvPr id="372788" name="Text Box 52"/>
          <p:cNvSpPr txBox="1">
            <a:spLocks noChangeArrowheads="1"/>
          </p:cNvSpPr>
          <p:nvPr/>
        </p:nvSpPr>
        <p:spPr bwMode="auto">
          <a:xfrm>
            <a:off x="3911600" y="5457825"/>
            <a:ext cx="3157538" cy="457200"/>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50000"/>
              </a:spcBef>
              <a:spcAft>
                <a:spcPct val="0"/>
              </a:spcAft>
            </a:pPr>
            <a:r>
              <a:rPr lang="en-GB" sz="2400">
                <a:solidFill>
                  <a:srgbClr val="000066"/>
                </a:solidFill>
              </a:rPr>
              <a:t>Not deflected</a:t>
            </a:r>
          </a:p>
        </p:txBody>
      </p:sp>
      <p:sp>
        <p:nvSpPr>
          <p:cNvPr id="372789" name="Text Box 53"/>
          <p:cNvSpPr txBox="1">
            <a:spLocks noChangeArrowheads="1"/>
          </p:cNvSpPr>
          <p:nvPr/>
        </p:nvSpPr>
        <p:spPr bwMode="auto">
          <a:xfrm>
            <a:off x="3913188" y="812800"/>
            <a:ext cx="4356100" cy="822325"/>
          </a:xfrm>
          <a:prstGeom prst="rect">
            <a:avLst/>
          </a:prstGeom>
          <a:noFill/>
          <a:ln w="38100" algn="ctr">
            <a:noFill/>
            <a:miter lim="800000"/>
            <a:headEnd type="none" w="sm" len="sm"/>
            <a:tailEnd type="none" w="lg" len="lg"/>
          </a:ln>
          <a:effectLst/>
        </p:spPr>
        <p:txBody>
          <a:bodyPr>
            <a:spAutoFit/>
          </a:bodyPr>
          <a:lstStyle/>
          <a:p>
            <a:pPr eaLnBrk="0" fontAlgn="base" hangingPunct="0">
              <a:spcBef>
                <a:spcPct val="0"/>
              </a:spcBef>
              <a:spcAft>
                <a:spcPct val="40000"/>
              </a:spcAft>
            </a:pPr>
            <a:r>
              <a:rPr lang="en-GB" sz="2400">
                <a:solidFill>
                  <a:srgbClr val="010066"/>
                </a:solidFill>
              </a:rPr>
              <a:t>High energy electromagnetic radiation</a:t>
            </a:r>
            <a:r>
              <a:rPr lang="en-GB" sz="2400">
                <a:solidFill>
                  <a:srgbClr val="CC00CC"/>
                </a:solidFill>
              </a:rPr>
              <a:t> </a:t>
            </a:r>
            <a:endParaRPr lang="en-GB" sz="2400">
              <a:solidFill>
                <a:srgbClr val="000066"/>
              </a:solidFill>
            </a:endParaRPr>
          </a:p>
        </p:txBody>
      </p:sp>
      <p:pic>
        <p:nvPicPr>
          <p:cNvPr id="372794" name="Picture 58" descr="gamma_wave"/>
          <p:cNvPicPr>
            <a:picLocks noChangeAspect="1" noChangeArrowheads="1"/>
          </p:cNvPicPr>
          <p:nvPr/>
        </p:nvPicPr>
        <p:blipFill>
          <a:blip r:embed="rId3" cstate="print"/>
          <a:srcRect/>
          <a:stretch>
            <a:fillRect/>
          </a:stretch>
        </p:blipFill>
        <p:spPr bwMode="auto">
          <a:xfrm>
            <a:off x="6000750" y="1320800"/>
            <a:ext cx="2476500" cy="762000"/>
          </a:xfrm>
          <a:prstGeom prst="rect">
            <a:avLst/>
          </a:prstGeom>
          <a:noFill/>
        </p:spPr>
      </p:pic>
      <p:pic>
        <p:nvPicPr>
          <p:cNvPr id="372795" name="Picture 59"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extLst>
      <p:ext uri="{BB962C8B-B14F-4D97-AF65-F5344CB8AC3E}">
        <p14:creationId xmlns:p14="http://schemas.microsoft.com/office/powerpoint/2010/main" val="369529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2789"/>
                                        </p:tgtEl>
                                        <p:attrNameLst>
                                          <p:attrName>style.visibility</p:attrName>
                                        </p:attrNameLst>
                                      </p:cBhvr>
                                      <p:to>
                                        <p:strVal val="visible"/>
                                      </p:to>
                                    </p:set>
                                    <p:anim calcmode="lin" valueType="num">
                                      <p:cBhvr additive="base">
                                        <p:cTn id="7" dur="500" fill="hold"/>
                                        <p:tgtEl>
                                          <p:spTgt spid="372789"/>
                                        </p:tgtEl>
                                        <p:attrNameLst>
                                          <p:attrName>ppt_x</p:attrName>
                                        </p:attrNameLst>
                                      </p:cBhvr>
                                      <p:tavLst>
                                        <p:tav tm="0">
                                          <p:val>
                                            <p:strVal val="1+#ppt_w/2"/>
                                          </p:val>
                                        </p:tav>
                                        <p:tav tm="100000">
                                          <p:val>
                                            <p:strVal val="#ppt_x"/>
                                          </p:val>
                                        </p:tav>
                                      </p:tavLst>
                                    </p:anim>
                                    <p:anim calcmode="lin" valueType="num">
                                      <p:cBhvr additive="base">
                                        <p:cTn id="8" dur="500" fill="hold"/>
                                        <p:tgtEl>
                                          <p:spTgt spid="3727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72794"/>
                                        </p:tgtEl>
                                        <p:attrNameLst>
                                          <p:attrName>style.visibility</p:attrName>
                                        </p:attrNameLst>
                                      </p:cBhvr>
                                      <p:to>
                                        <p:strVal val="visible"/>
                                      </p:to>
                                    </p:set>
                                    <p:animEffect transition="in" filter="wipe(left)">
                                      <p:cBhvr>
                                        <p:cTn id="12" dur="500"/>
                                        <p:tgtEl>
                                          <p:spTgt spid="3727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72784"/>
                                        </p:tgtEl>
                                        <p:attrNameLst>
                                          <p:attrName>style.visibility</p:attrName>
                                        </p:attrNameLst>
                                      </p:cBhvr>
                                      <p:to>
                                        <p:strVal val="visible"/>
                                      </p:to>
                                    </p:set>
                                    <p:anim calcmode="lin" valueType="num">
                                      <p:cBhvr additive="base">
                                        <p:cTn id="17" dur="500" fill="hold"/>
                                        <p:tgtEl>
                                          <p:spTgt spid="372784"/>
                                        </p:tgtEl>
                                        <p:attrNameLst>
                                          <p:attrName>ppt_x</p:attrName>
                                        </p:attrNameLst>
                                      </p:cBhvr>
                                      <p:tavLst>
                                        <p:tav tm="0">
                                          <p:val>
                                            <p:strVal val="1+#ppt_w/2"/>
                                          </p:val>
                                        </p:tav>
                                        <p:tav tm="100000">
                                          <p:val>
                                            <p:strVal val="#ppt_x"/>
                                          </p:val>
                                        </p:tav>
                                      </p:tavLst>
                                    </p:anim>
                                    <p:anim calcmode="lin" valueType="num">
                                      <p:cBhvr additive="base">
                                        <p:cTn id="18" dur="500" fill="hold"/>
                                        <p:tgtEl>
                                          <p:spTgt spid="37278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72785"/>
                                        </p:tgtEl>
                                        <p:attrNameLst>
                                          <p:attrName>style.visibility</p:attrName>
                                        </p:attrNameLst>
                                      </p:cBhvr>
                                      <p:to>
                                        <p:strVal val="visible"/>
                                      </p:to>
                                    </p:set>
                                    <p:anim calcmode="lin" valueType="num">
                                      <p:cBhvr additive="base">
                                        <p:cTn id="23" dur="500" fill="hold"/>
                                        <p:tgtEl>
                                          <p:spTgt spid="372785"/>
                                        </p:tgtEl>
                                        <p:attrNameLst>
                                          <p:attrName>ppt_x</p:attrName>
                                        </p:attrNameLst>
                                      </p:cBhvr>
                                      <p:tavLst>
                                        <p:tav tm="0">
                                          <p:val>
                                            <p:strVal val="1+#ppt_w/2"/>
                                          </p:val>
                                        </p:tav>
                                        <p:tav tm="100000">
                                          <p:val>
                                            <p:strVal val="#ppt_x"/>
                                          </p:val>
                                        </p:tav>
                                      </p:tavLst>
                                    </p:anim>
                                    <p:anim calcmode="lin" valueType="num">
                                      <p:cBhvr additive="base">
                                        <p:cTn id="24" dur="500" fill="hold"/>
                                        <p:tgtEl>
                                          <p:spTgt spid="37278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72786"/>
                                        </p:tgtEl>
                                        <p:attrNameLst>
                                          <p:attrName>style.visibility</p:attrName>
                                        </p:attrNameLst>
                                      </p:cBhvr>
                                      <p:to>
                                        <p:strVal val="visible"/>
                                      </p:to>
                                    </p:set>
                                    <p:anim calcmode="lin" valueType="num">
                                      <p:cBhvr additive="base">
                                        <p:cTn id="29" dur="500" fill="hold"/>
                                        <p:tgtEl>
                                          <p:spTgt spid="372786"/>
                                        </p:tgtEl>
                                        <p:attrNameLst>
                                          <p:attrName>ppt_x</p:attrName>
                                        </p:attrNameLst>
                                      </p:cBhvr>
                                      <p:tavLst>
                                        <p:tav tm="0">
                                          <p:val>
                                            <p:strVal val="1+#ppt_w/2"/>
                                          </p:val>
                                        </p:tav>
                                        <p:tav tm="100000">
                                          <p:val>
                                            <p:strVal val="#ppt_x"/>
                                          </p:val>
                                        </p:tav>
                                      </p:tavLst>
                                    </p:anim>
                                    <p:anim calcmode="lin" valueType="num">
                                      <p:cBhvr additive="base">
                                        <p:cTn id="30" dur="500" fill="hold"/>
                                        <p:tgtEl>
                                          <p:spTgt spid="37278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72787"/>
                                        </p:tgtEl>
                                        <p:attrNameLst>
                                          <p:attrName>style.visibility</p:attrName>
                                        </p:attrNameLst>
                                      </p:cBhvr>
                                      <p:to>
                                        <p:strVal val="visible"/>
                                      </p:to>
                                    </p:set>
                                    <p:anim calcmode="lin" valueType="num">
                                      <p:cBhvr additive="base">
                                        <p:cTn id="35" dur="500" fill="hold"/>
                                        <p:tgtEl>
                                          <p:spTgt spid="372787"/>
                                        </p:tgtEl>
                                        <p:attrNameLst>
                                          <p:attrName>ppt_x</p:attrName>
                                        </p:attrNameLst>
                                      </p:cBhvr>
                                      <p:tavLst>
                                        <p:tav tm="0">
                                          <p:val>
                                            <p:strVal val="1+#ppt_w/2"/>
                                          </p:val>
                                        </p:tav>
                                        <p:tav tm="100000">
                                          <p:val>
                                            <p:strVal val="#ppt_x"/>
                                          </p:val>
                                        </p:tav>
                                      </p:tavLst>
                                    </p:anim>
                                    <p:anim calcmode="lin" valueType="num">
                                      <p:cBhvr additive="base">
                                        <p:cTn id="36" dur="500" fill="hold"/>
                                        <p:tgtEl>
                                          <p:spTgt spid="37278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72788"/>
                                        </p:tgtEl>
                                        <p:attrNameLst>
                                          <p:attrName>style.visibility</p:attrName>
                                        </p:attrNameLst>
                                      </p:cBhvr>
                                      <p:to>
                                        <p:strVal val="visible"/>
                                      </p:to>
                                    </p:set>
                                    <p:anim calcmode="lin" valueType="num">
                                      <p:cBhvr additive="base">
                                        <p:cTn id="41" dur="500" fill="hold"/>
                                        <p:tgtEl>
                                          <p:spTgt spid="372788"/>
                                        </p:tgtEl>
                                        <p:attrNameLst>
                                          <p:attrName>ppt_x</p:attrName>
                                        </p:attrNameLst>
                                      </p:cBhvr>
                                      <p:tavLst>
                                        <p:tav tm="0">
                                          <p:val>
                                            <p:strVal val="1+#ppt_w/2"/>
                                          </p:val>
                                        </p:tav>
                                        <p:tav tm="100000">
                                          <p:val>
                                            <p:strVal val="#ppt_x"/>
                                          </p:val>
                                        </p:tav>
                                      </p:tavLst>
                                    </p:anim>
                                    <p:anim calcmode="lin" valueType="num">
                                      <p:cBhvr additive="base">
                                        <p:cTn id="42" dur="500" fill="hold"/>
                                        <p:tgtEl>
                                          <p:spTgt spid="372788"/>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372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84" grpId="0"/>
      <p:bldP spid="372785" grpId="0"/>
      <p:bldP spid="372786" grpId="0"/>
      <p:bldP spid="372787" grpId="0"/>
      <p:bldP spid="372788" grpId="0"/>
      <p:bldP spid="372789"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ster">
  <a:themeElements>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oval" w="sm" len="sm"/>
          <a:tailEnd type="triangle" w="lg" len="lg"/>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oval" w="sm" len="sm"/>
          <a:tailEnd type="triangle" w="lg" len="lg"/>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aster">
  <a:themeElements>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oval"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oval"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1029</Words>
  <Application>Microsoft Office PowerPoint</Application>
  <PresentationFormat>On-screen Show (4:3)</PresentationFormat>
  <Paragraphs>147</Paragraphs>
  <Slides>14</Slides>
  <Notes>10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14</vt:i4>
      </vt:variant>
    </vt:vector>
  </HeadingPairs>
  <TitlesOfParts>
    <vt:vector size="25" baseType="lpstr">
      <vt:lpstr>Arial</vt:lpstr>
      <vt:lpstr>Calibri</vt:lpstr>
      <vt:lpstr>Comic Sans MS</vt:lpstr>
      <vt:lpstr>Symbol</vt:lpstr>
      <vt:lpstr>Wingdings 2</vt:lpstr>
      <vt:lpstr>Office Theme</vt:lpstr>
      <vt:lpstr>Default Design</vt:lpstr>
      <vt:lpstr>3_Default Design</vt:lpstr>
      <vt:lpstr>2_Default Design</vt:lpstr>
      <vt:lpstr>1_master</vt:lpstr>
      <vt:lpstr>3_master</vt:lpstr>
      <vt:lpstr>Learning Objective</vt:lpstr>
      <vt:lpstr>PowerPoint Presentation</vt:lpstr>
      <vt:lpstr>PowerPoint Presentation</vt:lpstr>
      <vt:lpstr>Sources of Background Radiation</vt:lpstr>
      <vt:lpstr>What is ‘radiation’?</vt:lpstr>
      <vt:lpstr>What is radioactive decay?</vt:lpstr>
      <vt:lpstr>What is alpha (α) radiation?</vt:lpstr>
      <vt:lpstr>What is beta (β) radiation?</vt:lpstr>
      <vt:lpstr>Gamma () radiation</vt:lpstr>
      <vt:lpstr>How can radiation detect a fire?</vt:lpstr>
      <vt:lpstr>How is radiation used in making paper?</vt:lpstr>
      <vt:lpstr>How can radiation find leaks in pipes?</vt:lpstr>
      <vt:lpstr>How can radiation detect cracks?</vt:lpstr>
      <vt:lpstr>How is radiation used for sterilization?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dc:title>
  <dc:creator>Roxanne Taylor</dc:creator>
  <cp:lastModifiedBy>Roxanne Taylor</cp:lastModifiedBy>
  <cp:revision>66</cp:revision>
  <dcterms:created xsi:type="dcterms:W3CDTF">2015-06-08T14:56:40Z</dcterms:created>
  <dcterms:modified xsi:type="dcterms:W3CDTF">2017-02-16T09:07:51Z</dcterms:modified>
</cp:coreProperties>
</file>